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261" r:id="rId4"/>
    <p:sldId id="260" r:id="rId5"/>
    <p:sldId id="296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39" r:id="rId18"/>
    <p:sldId id="340" r:id="rId19"/>
    <p:sldId id="341" r:id="rId20"/>
    <p:sldId id="294" r:id="rId21"/>
    <p:sldId id="321" r:id="rId22"/>
    <p:sldId id="324" r:id="rId23"/>
    <p:sldId id="345" r:id="rId24"/>
    <p:sldId id="343" r:id="rId25"/>
    <p:sldId id="357" r:id="rId26"/>
    <p:sldId id="344" r:id="rId27"/>
    <p:sldId id="322" r:id="rId28"/>
    <p:sldId id="326" r:id="rId29"/>
    <p:sldId id="314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745C7D-44C9-4853-A3F1-C695538A9F56}">
          <p14:sldIdLst>
            <p14:sldId id="256"/>
            <p14:sldId id="323"/>
            <p14:sldId id="261"/>
            <p14:sldId id="260"/>
            <p14:sldId id="296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39"/>
            <p14:sldId id="340"/>
            <p14:sldId id="341"/>
            <p14:sldId id="294"/>
            <p14:sldId id="321"/>
            <p14:sldId id="324"/>
            <p14:sldId id="345"/>
            <p14:sldId id="343"/>
            <p14:sldId id="357"/>
            <p14:sldId id="344"/>
            <p14:sldId id="322"/>
            <p14:sldId id="326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88" d="100"/>
          <a:sy n="88" d="100"/>
        </p:scale>
        <p:origin x="5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Укупан број ДСГ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62332557781635E-2"/>
          <c:y val="0.12938282374462687"/>
          <c:w val="0.92945161097478934"/>
          <c:h val="0.56701858336699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388</c:v>
                </c:pt>
                <c:pt idx="1">
                  <c:v>236</c:v>
                </c:pt>
                <c:pt idx="2">
                  <c:v>271</c:v>
                </c:pt>
                <c:pt idx="3">
                  <c:v>251</c:v>
                </c:pt>
                <c:pt idx="4">
                  <c:v>261</c:v>
                </c:pt>
                <c:pt idx="5">
                  <c:v>175</c:v>
                </c:pt>
                <c:pt idx="6">
                  <c:v>112</c:v>
                </c:pt>
                <c:pt idx="7">
                  <c:v>112</c:v>
                </c:pt>
                <c:pt idx="8">
                  <c:v>247</c:v>
                </c:pt>
                <c:pt idx="9">
                  <c:v>69</c:v>
                </c:pt>
                <c:pt idx="10">
                  <c:v>73</c:v>
                </c:pt>
                <c:pt idx="11">
                  <c:v>71</c:v>
                </c:pt>
                <c:pt idx="12">
                  <c:v>51</c:v>
                </c:pt>
                <c:pt idx="1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A-4F7E-AB55-89F2BCFEB8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201407984"/>
        <c:axId val="1201396016"/>
      </c:barChart>
      <c:catAx>
        <c:axId val="120140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396016"/>
        <c:crosses val="autoZero"/>
        <c:auto val="1"/>
        <c:lblAlgn val="ctr"/>
        <c:lblOffset val="100"/>
        <c:noMultiLvlLbl val="0"/>
      </c:catAx>
      <c:valAx>
        <c:axId val="120139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40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#,##0.0_ ;\-#,##0.0\ </c:formatCode>
                <c:ptCount val="14"/>
                <c:pt idx="0">
                  <c:v>7.4549110000000001</c:v>
                </c:pt>
                <c:pt idx="1">
                  <c:v>4.3314830000000004</c:v>
                </c:pt>
                <c:pt idx="2">
                  <c:v>5.3724290000000003</c:v>
                </c:pt>
                <c:pt idx="3">
                  <c:v>6.5682150000000004</c:v>
                </c:pt>
                <c:pt idx="4">
                  <c:v>6.6207089999999997</c:v>
                </c:pt>
                <c:pt idx="5">
                  <c:v>4.2784659999999999</c:v>
                </c:pt>
                <c:pt idx="6">
                  <c:v>3.436906</c:v>
                </c:pt>
                <c:pt idx="7">
                  <c:v>15.102893</c:v>
                </c:pt>
                <c:pt idx="8">
                  <c:v>14.590131</c:v>
                </c:pt>
                <c:pt idx="9">
                  <c:v>6.8280830000000003</c:v>
                </c:pt>
                <c:pt idx="10">
                  <c:v>7.098827</c:v>
                </c:pt>
                <c:pt idx="11">
                  <c:v>3.4175900000000001</c:v>
                </c:pt>
                <c:pt idx="12">
                  <c:v>3.4957880000000001</c:v>
                </c:pt>
                <c:pt idx="13">
                  <c:v>7.9075629999999997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8-485B-9227-22A09F10840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01405264"/>
        <c:axId val="1201392752"/>
      </c:barChart>
      <c:catAx>
        <c:axId val="120140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392752"/>
        <c:crosses val="autoZero"/>
        <c:auto val="1"/>
        <c:lblAlgn val="ctr"/>
        <c:lblOffset val="100"/>
        <c:noMultiLvlLbl val="0"/>
      </c:catAx>
      <c:valAx>
        <c:axId val="12013927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crossAx val="120140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Просечан број пратећих дијагноза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#,##0.0_ ;\-#,##0.0\ </c:formatCode>
                <c:ptCount val="14"/>
                <c:pt idx="0">
                  <c:v>2.2609084806444395</c:v>
                </c:pt>
                <c:pt idx="1">
                  <c:v>2.894550958627649</c:v>
                </c:pt>
                <c:pt idx="2">
                  <c:v>3.2406892718176765</c:v>
                </c:pt>
                <c:pt idx="3">
                  <c:v>1.1256723716381418</c:v>
                </c:pt>
                <c:pt idx="4">
                  <c:v>2.1311198649409118</c:v>
                </c:pt>
                <c:pt idx="5">
                  <c:v>2.8726042841037205</c:v>
                </c:pt>
                <c:pt idx="6">
                  <c:v>0.4925373134328358</c:v>
                </c:pt>
                <c:pt idx="7">
                  <c:v>1.6012861736334405</c:v>
                </c:pt>
                <c:pt idx="8">
                  <c:v>2.0674157303370788</c:v>
                </c:pt>
                <c:pt idx="9">
                  <c:v>6.0511811023622046</c:v>
                </c:pt>
                <c:pt idx="10">
                  <c:v>8.5979899497487438</c:v>
                </c:pt>
                <c:pt idx="11">
                  <c:v>2.5422437673130194</c:v>
                </c:pt>
                <c:pt idx="12">
                  <c:v>1.880551301684533</c:v>
                </c:pt>
                <c:pt idx="13">
                  <c:v>7.1596638655462188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4-4FEF-B38D-02572B7B8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03735888"/>
        <c:axId val="50373621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Просечан PCCL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Sheet1!$C$2:$C$15</c:f>
              <c:numCache>
                <c:formatCode>#,##0.00_ ;\-#,##0.00\ </c:formatCode>
                <c:ptCount val="14"/>
                <c:pt idx="0">
                  <c:v>0.83486238532110102</c:v>
                </c:pt>
                <c:pt idx="1">
                  <c:v>1.03683148335015</c:v>
                </c:pt>
                <c:pt idx="2">
                  <c:v>0.99944413563090595</c:v>
                </c:pt>
                <c:pt idx="3">
                  <c:v>0.57750611246943795</c:v>
                </c:pt>
                <c:pt idx="4">
                  <c:v>0.81598199212155298</c:v>
                </c:pt>
                <c:pt idx="5">
                  <c:v>1.14768883878241</c:v>
                </c:pt>
                <c:pt idx="6">
                  <c:v>0.55359565807327005</c:v>
                </c:pt>
                <c:pt idx="7">
                  <c:v>0.73874598070739605</c:v>
                </c:pt>
                <c:pt idx="8">
                  <c:v>0.66878358573522201</c:v>
                </c:pt>
                <c:pt idx="9">
                  <c:v>2.5866141732283499</c:v>
                </c:pt>
                <c:pt idx="10">
                  <c:v>2.50753768844221</c:v>
                </c:pt>
                <c:pt idx="11">
                  <c:v>1.16135734072022</c:v>
                </c:pt>
                <c:pt idx="12">
                  <c:v>0.67343032159264904</c:v>
                </c:pt>
                <c:pt idx="13">
                  <c:v>2.72268907563025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B4-4FEF-B38D-02572B7B8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531720"/>
        <c:axId val="316531392"/>
      </c:lineChart>
      <c:catAx>
        <c:axId val="50373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736216"/>
        <c:crosses val="autoZero"/>
        <c:auto val="1"/>
        <c:lblAlgn val="ctr"/>
        <c:lblOffset val="100"/>
        <c:noMultiLvlLbl val="0"/>
      </c:catAx>
      <c:valAx>
        <c:axId val="50373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735888"/>
        <c:crosses val="autoZero"/>
        <c:crossBetween val="between"/>
      </c:valAx>
      <c:valAx>
        <c:axId val="316531392"/>
        <c:scaling>
          <c:orientation val="minMax"/>
        </c:scaling>
        <c:delete val="0"/>
        <c:axPos val="r"/>
        <c:numFmt formatCode="#,##0.00_ ;\-#,##0.00\ 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531720"/>
        <c:crosses val="max"/>
        <c:crossBetween val="between"/>
      </c:valAx>
      <c:catAx>
        <c:axId val="316531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65313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sr-Cyrl-RS" sz="2400" dirty="0" smtClean="0">
                <a:solidFill>
                  <a:srgbClr val="FF0000"/>
                </a:solidFill>
              </a:rPr>
              <a:t>ДСГ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партиције</a:t>
            </a:r>
            <a:endParaRPr lang="en-US" sz="2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4264120662493282"/>
          <c:y val="1.2820514977541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633019945409847E-2"/>
          <c:y val="0.11387827071024713"/>
          <c:w val="0.93285484752643544"/>
          <c:h val="0.541040537896315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Хируршки одељак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Sheet3!$A$2:$A$15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Sheet3!$B$2:$B$15</c:f>
              <c:numCache>
                <c:formatCode>0.00%</c:formatCode>
                <c:ptCount val="14"/>
                <c:pt idx="0">
                  <c:v>0.159</c:v>
                </c:pt>
                <c:pt idx="1">
                  <c:v>0.28799999999999998</c:v>
                </c:pt>
                <c:pt idx="2">
                  <c:v>0.21299999999999999</c:v>
                </c:pt>
                <c:pt idx="3">
                  <c:v>0.22800000000000001</c:v>
                </c:pt>
                <c:pt idx="4">
                  <c:v>0.29299999999999998</c:v>
                </c:pt>
                <c:pt idx="5">
                  <c:v>0.115</c:v>
                </c:pt>
                <c:pt idx="6">
                  <c:v>6.2E-2</c:v>
                </c:pt>
                <c:pt idx="7">
                  <c:v>0.35899999999999999</c:v>
                </c:pt>
                <c:pt idx="8">
                  <c:v>0.17599999999999999</c:v>
                </c:pt>
                <c:pt idx="9">
                  <c:v>0.59199999999999997</c:v>
                </c:pt>
                <c:pt idx="10">
                  <c:v>0.501</c:v>
                </c:pt>
                <c:pt idx="11">
                  <c:v>0.13</c:v>
                </c:pt>
                <c:pt idx="12">
                  <c:v>0.35199999999999998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0-47C3-9709-CA1900C2A376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Инвазивно-нехируршки одељак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Sheet3!$A$2:$A$15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Sheet3!$C$2:$C$15</c:f>
              <c:numCache>
                <c:formatCode>0.00%</c:formatCode>
                <c:ptCount val="14"/>
                <c:pt idx="0">
                  <c:v>4.2999999999999997E-2</c:v>
                </c:pt>
                <c:pt idx="1">
                  <c:v>6.8000000000000005E-2</c:v>
                </c:pt>
                <c:pt idx="2">
                  <c:v>7.0000000000000001E-3</c:v>
                </c:pt>
                <c:pt idx="3">
                  <c:v>3.5999999999999997E-2</c:v>
                </c:pt>
                <c:pt idx="4">
                  <c:v>2.1999999999999999E-2</c:v>
                </c:pt>
                <c:pt idx="5">
                  <c:v>6.0000000000000001E-3</c:v>
                </c:pt>
                <c:pt idx="6">
                  <c:v>1E-3</c:v>
                </c:pt>
                <c:pt idx="7">
                  <c:v>0</c:v>
                </c:pt>
                <c:pt idx="8">
                  <c:v>3.4000000000000002E-2</c:v>
                </c:pt>
                <c:pt idx="9">
                  <c:v>0.28000000000000003</c:v>
                </c:pt>
                <c:pt idx="10">
                  <c:v>0.24099999999999999</c:v>
                </c:pt>
                <c:pt idx="11">
                  <c:v>2E-3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D0-47C3-9709-CA1900C2A376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Конзервативни одељак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Sheet3!$A$2:$A$15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Sheet3!$D$2:$D$15</c:f>
              <c:numCache>
                <c:formatCode>0.00%</c:formatCode>
                <c:ptCount val="14"/>
                <c:pt idx="0">
                  <c:v>0.76100000000000001</c:v>
                </c:pt>
                <c:pt idx="1">
                  <c:v>0.626</c:v>
                </c:pt>
                <c:pt idx="2">
                  <c:v>0.74</c:v>
                </c:pt>
                <c:pt idx="3">
                  <c:v>0.72199999999999998</c:v>
                </c:pt>
                <c:pt idx="4">
                  <c:v>0.66500000000000004</c:v>
                </c:pt>
                <c:pt idx="5">
                  <c:v>0.86899999999999999</c:v>
                </c:pt>
                <c:pt idx="6">
                  <c:v>0.92300000000000004</c:v>
                </c:pt>
                <c:pt idx="7">
                  <c:v>0.624</c:v>
                </c:pt>
                <c:pt idx="8">
                  <c:v>0.747</c:v>
                </c:pt>
                <c:pt idx="9">
                  <c:v>0.114</c:v>
                </c:pt>
                <c:pt idx="10">
                  <c:v>0.223</c:v>
                </c:pt>
                <c:pt idx="11">
                  <c:v>0.86599999999999999</c:v>
                </c:pt>
                <c:pt idx="12">
                  <c:v>0.64200000000000002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0-47C3-9709-CA1900C2A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0369264"/>
        <c:axId val="1330375248"/>
        <c:axId val="0"/>
      </c:bar3DChart>
      <c:catAx>
        <c:axId val="13303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375248"/>
        <c:crosses val="autoZero"/>
        <c:auto val="1"/>
        <c:lblAlgn val="ctr"/>
        <c:lblOffset val="100"/>
        <c:noMultiLvlLbl val="0"/>
      </c:catAx>
      <c:valAx>
        <c:axId val="13303752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3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94970552474116"/>
          <c:y val="0.92868850676299564"/>
          <c:w val="0.68010049676856155"/>
          <c:h val="4.4269548869493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sr-Cyrl-RS" sz="2400" dirty="0" smtClean="0">
                <a:solidFill>
                  <a:srgbClr val="FF0000"/>
                </a:solidFill>
              </a:rPr>
              <a:t>ДСГ партиције</a:t>
            </a:r>
            <a:endParaRPr lang="en-US" sz="2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409851500984251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825787401574806E-2"/>
          <c:y val="9.8519617463114079E-2"/>
          <c:w val="0.92298671259842524"/>
          <c:h val="0.767486726901653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Хируршки одељак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Пилот опште болнице</c:v>
                </c:pt>
                <c:pt idx="1">
                  <c:v>Опште болнице - РХ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0.1822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0-4A82-B743-F598295CFC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Инвазивно-нехируршки одељак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Пилот опште болнице</c:v>
                </c:pt>
                <c:pt idx="1">
                  <c:v>Опште болнице - РХ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1.4400000000000001E-2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C0-4A82-B743-F598295CFC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Конзервативни одељак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Пилот опште болнице</c:v>
                </c:pt>
                <c:pt idx="1">
                  <c:v>Опште болнице - РХ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0.78379999999999994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C0-4A82-B743-F598295CF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92587752"/>
        <c:axId val="492583160"/>
      </c:barChart>
      <c:catAx>
        <c:axId val="49258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83160"/>
        <c:crosses val="autoZero"/>
        <c:auto val="1"/>
        <c:lblAlgn val="ctr"/>
        <c:lblOffset val="100"/>
        <c:noMultiLvlLbl val="0"/>
      </c:catAx>
      <c:valAx>
        <c:axId val="49258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8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744088169639463E-2"/>
          <c:y val="0.94386190698190553"/>
          <c:w val="0.80251182366072105"/>
          <c:h val="4.37212973628648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sr-Cyrl-RS" sz="2400" b="1" i="0" u="none" strike="noStrike" baseline="0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Комплексност случајева/степен потрошње средстава</a:t>
            </a:r>
            <a:endParaRPr lang="en-US" sz="2400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Sheet4!$B$2:$B$15</c:f>
              <c:numCache>
                <c:formatCode>0.00%</c:formatCode>
                <c:ptCount val="14"/>
                <c:pt idx="0">
                  <c:v>0.13500000000000001</c:v>
                </c:pt>
                <c:pt idx="1">
                  <c:v>0.189</c:v>
                </c:pt>
                <c:pt idx="2">
                  <c:v>0.17399999999999999</c:v>
                </c:pt>
                <c:pt idx="3">
                  <c:v>9.5000000000000001E-2</c:v>
                </c:pt>
                <c:pt idx="4">
                  <c:v>0.106</c:v>
                </c:pt>
                <c:pt idx="5">
                  <c:v>0.155</c:v>
                </c:pt>
                <c:pt idx="6">
                  <c:v>7.0000000000000007E-2</c:v>
                </c:pt>
                <c:pt idx="7">
                  <c:v>0.13300000000000001</c:v>
                </c:pt>
                <c:pt idx="8">
                  <c:v>0.13800000000000001</c:v>
                </c:pt>
                <c:pt idx="9">
                  <c:v>0.54500000000000004</c:v>
                </c:pt>
                <c:pt idx="10">
                  <c:v>0.52500000000000002</c:v>
                </c:pt>
                <c:pt idx="11">
                  <c:v>0.153</c:v>
                </c:pt>
                <c:pt idx="12">
                  <c:v>3.7999999999999999E-2</c:v>
                </c:pt>
                <c:pt idx="13">
                  <c:v>0.53800000000000003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7-41A5-A904-0C440AF8726E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Sheet4!$C$2:$C$15</c:f>
              <c:numCache>
                <c:formatCode>0.00%</c:formatCode>
                <c:ptCount val="14"/>
                <c:pt idx="0">
                  <c:v>0.51200000000000001</c:v>
                </c:pt>
                <c:pt idx="1">
                  <c:v>0.63300000000000001</c:v>
                </c:pt>
                <c:pt idx="2">
                  <c:v>0.378</c:v>
                </c:pt>
                <c:pt idx="3">
                  <c:v>0.51</c:v>
                </c:pt>
                <c:pt idx="4">
                  <c:v>0.436</c:v>
                </c:pt>
                <c:pt idx="5">
                  <c:v>0.39300000000000002</c:v>
                </c:pt>
                <c:pt idx="6">
                  <c:v>0.41</c:v>
                </c:pt>
                <c:pt idx="7">
                  <c:v>0.73699999999999999</c:v>
                </c:pt>
                <c:pt idx="8">
                  <c:v>0.46600000000000003</c:v>
                </c:pt>
                <c:pt idx="9">
                  <c:v>0.41899999999999998</c:v>
                </c:pt>
                <c:pt idx="10" formatCode="0.0%">
                  <c:v>0.45300000000000001</c:v>
                </c:pt>
                <c:pt idx="11">
                  <c:v>0.46300000000000002</c:v>
                </c:pt>
                <c:pt idx="12">
                  <c:v>0.125</c:v>
                </c:pt>
                <c:pt idx="13" formatCode="0%">
                  <c:v>0.40300000000000002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7-41A5-A904-0C440AF8726E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Sheet4!$D$2:$D$15</c:f>
              <c:numCache>
                <c:formatCode>0.00%</c:formatCode>
                <c:ptCount val="14"/>
                <c:pt idx="0">
                  <c:v>0.1</c:v>
                </c:pt>
                <c:pt idx="1">
                  <c:v>3.4000000000000002E-2</c:v>
                </c:pt>
                <c:pt idx="2">
                  <c:v>0.06</c:v>
                </c:pt>
                <c:pt idx="3">
                  <c:v>5.5E-2</c:v>
                </c:pt>
                <c:pt idx="4">
                  <c:v>0.105</c:v>
                </c:pt>
                <c:pt idx="5">
                  <c:v>1.9E-2</c:v>
                </c:pt>
                <c:pt idx="6">
                  <c:v>0.437</c:v>
                </c:pt>
                <c:pt idx="7">
                  <c:v>1.6E-2</c:v>
                </c:pt>
                <c:pt idx="8">
                  <c:v>5.6000000000000001E-2</c:v>
                </c:pt>
                <c:pt idx="9">
                  <c:v>1.6E-2</c:v>
                </c:pt>
                <c:pt idx="10">
                  <c:v>8.0000000000000002E-3</c:v>
                </c:pt>
                <c:pt idx="11">
                  <c:v>8.0000000000000002E-3</c:v>
                </c:pt>
                <c:pt idx="12">
                  <c:v>0.122</c:v>
                </c:pt>
                <c:pt idx="13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97-41A5-A904-0C440AF8726E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Sheet4!$E$2:$E$15</c:f>
              <c:numCache>
                <c:formatCode>General</c:formatCode>
                <c:ptCount val="14"/>
                <c:pt idx="0" formatCode="0.00%">
                  <c:v>2.5000000000000001E-2</c:v>
                </c:pt>
                <c:pt idx="1">
                  <c:v>0</c:v>
                </c:pt>
                <c:pt idx="2" formatCode="0%">
                  <c:v>1.7000000000000001E-2</c:v>
                </c:pt>
                <c:pt idx="3" formatCode="0.00%">
                  <c:v>2E-3</c:v>
                </c:pt>
                <c:pt idx="4" formatCode="0.00%">
                  <c:v>1.2E-2</c:v>
                </c:pt>
                <c:pt idx="5" formatCode="0.00">
                  <c:v>0</c:v>
                </c:pt>
                <c:pt idx="6" formatCode="0.00%">
                  <c:v>0</c:v>
                </c:pt>
                <c:pt idx="7">
                  <c:v>0</c:v>
                </c:pt>
                <c:pt idx="8" formatCode="0.00%">
                  <c:v>4.0000000000000001E-3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 formatCode="0.00%">
                  <c:v>0.13400000000000001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97-41A5-A904-0C440AF8726E}"/>
            </c:ext>
          </c:extLst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Sheet4!$F$2:$F$15</c:f>
              <c:numCache>
                <c:formatCode>0.00%</c:formatCode>
                <c:ptCount val="14"/>
                <c:pt idx="0">
                  <c:v>0.22900000000000001</c:v>
                </c:pt>
                <c:pt idx="1">
                  <c:v>0.14499999999999999</c:v>
                </c:pt>
                <c:pt idx="2">
                  <c:v>0.371</c:v>
                </c:pt>
                <c:pt idx="3">
                  <c:v>0.33800000000000002</c:v>
                </c:pt>
                <c:pt idx="4">
                  <c:v>0.34100000000000003</c:v>
                </c:pt>
                <c:pt idx="5">
                  <c:v>0.43099999999999999</c:v>
                </c:pt>
                <c:pt idx="6">
                  <c:v>8.3000000000000004E-2</c:v>
                </c:pt>
                <c:pt idx="7">
                  <c:v>0.114</c:v>
                </c:pt>
                <c:pt idx="8" formatCode="0%">
                  <c:v>0.33700000000000002</c:v>
                </c:pt>
                <c:pt idx="9">
                  <c:v>0.02</c:v>
                </c:pt>
                <c:pt idx="10">
                  <c:v>1.2999999999999999E-2</c:v>
                </c:pt>
                <c:pt idx="11">
                  <c:v>0.376</c:v>
                </c:pt>
                <c:pt idx="12">
                  <c:v>0.58099999999999996</c:v>
                </c:pt>
                <c:pt idx="13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97-41A5-A904-0C440AF87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0370352"/>
        <c:axId val="1330370896"/>
      </c:barChart>
      <c:catAx>
        <c:axId val="1330370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370896"/>
        <c:crosses val="autoZero"/>
        <c:auto val="1"/>
        <c:lblAlgn val="ctr"/>
        <c:lblOffset val="100"/>
        <c:noMultiLvlLbl val="0"/>
      </c:catAx>
      <c:valAx>
        <c:axId val="133037089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33037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sz="2400" dirty="0" smtClean="0">
                <a:solidFill>
                  <a:srgbClr val="FF0000"/>
                </a:solidFill>
              </a:rPr>
              <a:t>Casemix index</a:t>
            </a:r>
            <a:endParaRPr lang="en-US" sz="2400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ИОХБ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1.5</c:v>
                </c:pt>
                <c:pt idx="1">
                  <c:v>1.7</c:v>
                </c:pt>
                <c:pt idx="2">
                  <c:v>1.2</c:v>
                </c:pt>
                <c:pt idx="3">
                  <c:v>1.1000000000000001</c:v>
                </c:pt>
                <c:pt idx="4">
                  <c:v>1.3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1.9</c:v>
                </c:pt>
                <c:pt idx="8">
                  <c:v>1.3</c:v>
                </c:pt>
                <c:pt idx="9">
                  <c:v>4.0999999999999996</c:v>
                </c:pt>
                <c:pt idx="10">
                  <c:v>3.4</c:v>
                </c:pt>
                <c:pt idx="11">
                  <c:v>1.2</c:v>
                </c:pt>
                <c:pt idx="12">
                  <c:v>1.1000000000000001</c:v>
                </c:pt>
                <c:pt idx="1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6-43A0-A241-FFCD420ADB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30379056"/>
        <c:axId val="1330364368"/>
      </c:barChart>
      <c:catAx>
        <c:axId val="1330379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364368"/>
        <c:crosses val="autoZero"/>
        <c:auto val="1"/>
        <c:lblAlgn val="ctr"/>
        <c:lblOffset val="100"/>
        <c:noMultiLvlLbl val="0"/>
      </c:catAx>
      <c:valAx>
        <c:axId val="1330364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37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% дуплих фактура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0478878819391745E-4"/>
                  <c:y val="5.29921842401461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544556567584346E-2"/>
                      <c:h val="6.4710933519258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B50-42A2-8E31-38E516292B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9.1999999999999993</c:v>
                </c:pt>
                <c:pt idx="1">
                  <c:v>0.2</c:v>
                </c:pt>
                <c:pt idx="2">
                  <c:v>10</c:v>
                </c:pt>
                <c:pt idx="3">
                  <c:v>4.3</c:v>
                </c:pt>
                <c:pt idx="4">
                  <c:v>2.8</c:v>
                </c:pt>
                <c:pt idx="5">
                  <c:v>16.100000000000001</c:v>
                </c:pt>
                <c:pt idx="6">
                  <c:v>3.5</c:v>
                </c:pt>
                <c:pt idx="7">
                  <c:v>0.1</c:v>
                </c:pt>
                <c:pt idx="8">
                  <c:v>13.8</c:v>
                </c:pt>
                <c:pt idx="9">
                  <c:v>0</c:v>
                </c:pt>
                <c:pt idx="10">
                  <c:v>0.3</c:v>
                </c:pt>
                <c:pt idx="11">
                  <c:v>0</c:v>
                </c:pt>
                <c:pt idx="12">
                  <c:v>27.4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AAD-875A-0D693B5C102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30371984"/>
        <c:axId val="1330367088"/>
      </c:barChart>
      <c:catAx>
        <c:axId val="13303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367088"/>
        <c:crosses val="autoZero"/>
        <c:auto val="1"/>
        <c:lblAlgn val="ctr"/>
        <c:lblOffset val="100"/>
        <c:noMultiLvlLbl val="0"/>
      </c:catAx>
      <c:valAx>
        <c:axId val="133036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3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8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5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2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5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6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1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024E6-6BEC-49D1-8567-2E93A83FA06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4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3736" y="1550126"/>
            <a:ext cx="9928601" cy="1701162"/>
          </a:xfrm>
        </p:spPr>
        <p:txBody>
          <a:bodyPr>
            <a:normAutofit/>
          </a:bodyPr>
          <a:lstStyle/>
          <a:p>
            <a:r>
              <a:rPr lang="sr-Cyrl-RS" sz="4800" b="1" dirty="0" smtClean="0"/>
              <a:t>Анализа груписаних података пилот здравствених установа – јул 2017.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503" y="4829947"/>
            <a:ext cx="9144000" cy="1655762"/>
          </a:xfrm>
        </p:spPr>
        <p:txBody>
          <a:bodyPr anchor="b"/>
          <a:lstStyle/>
          <a:p>
            <a:r>
              <a:rPr lang="sr-Cyrl-RS" dirty="0" smtClean="0"/>
              <a:t>2017. година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398632"/>
              </p:ext>
            </p:extLst>
          </p:nvPr>
        </p:nvGraphicFramePr>
        <p:xfrm>
          <a:off x="857839" y="1675048"/>
          <a:ext cx="10495960" cy="3513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40">
                  <a:extLst>
                    <a:ext uri="{9D8B030D-6E8A-4147-A177-3AD203B41FA5}">
                      <a16:colId xmlns:a16="http://schemas.microsoft.com/office/drawing/2014/main" val="2412936842"/>
                    </a:ext>
                  </a:extLst>
                </a:gridCol>
                <a:gridCol w="4798244">
                  <a:extLst>
                    <a:ext uri="{9D8B030D-6E8A-4147-A177-3AD203B41FA5}">
                      <a16:colId xmlns:a16="http://schemas.microsoft.com/office/drawing/2014/main" val="1518609058"/>
                    </a:ext>
                  </a:extLst>
                </a:gridCol>
                <a:gridCol w="5226376">
                  <a:extLst>
                    <a:ext uri="{9D8B030D-6E8A-4147-A177-3AD203B41FA5}">
                      <a16:colId xmlns:a16="http://schemas.microsoft.com/office/drawing/2014/main" val="3922181637"/>
                    </a:ext>
                  </a:extLst>
                </a:gridCol>
              </a:tblGrid>
              <a:tr h="473842">
                <a:tc>
                  <a:txBody>
                    <a:bodyPr/>
                    <a:lstStyle/>
                    <a:p>
                      <a:pPr algn="ctr" rtl="0" fontAlgn="ctr"/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ОБ Крушевац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>
                          <a:effectLst/>
                        </a:rPr>
                        <a:t>Опште болнице - Република Хрватска</a:t>
                      </a:r>
                      <a:endParaRPr lang="sr-Cyrl-R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 anchor="ctr"/>
                </a:tc>
                <a:extLst>
                  <a:ext uri="{0D108BD9-81ED-4DB2-BD59-A6C34878D82A}">
                    <a16:rowId xmlns:a16="http://schemas.microsoft.com/office/drawing/2014/main" val="2324597971"/>
                  </a:ext>
                </a:extLst>
              </a:tr>
              <a:tr h="632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L60C Бубрежна инсуфицијенција,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</a:rPr>
                        <a:t>O60B Вагинални порођај без врло тешких или тешких КК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312315387"/>
                  </a:ext>
                </a:extLst>
              </a:tr>
              <a:tr h="593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O60Z </a:t>
                      </a:r>
                      <a:r>
                        <a:rPr lang="sr-Cyrl-RS" sz="1600" u="none" strike="noStrike" dirty="0">
                          <a:effectLst/>
                        </a:rPr>
                        <a:t>Вагинални порођај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E62B Инфекције или запаљења респираторног система, са тешким или умерено тешким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215943775"/>
                  </a:ext>
                </a:extLst>
              </a:tr>
              <a:tr h="473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J11Z Остале процедуре на кожи, поткожном ткиву и дојци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C16A </a:t>
                      </a:r>
                      <a:r>
                        <a:rPr lang="sr-Cyrl-RS" sz="1600" u="none" strike="noStrike" dirty="0">
                          <a:effectLst/>
                        </a:rPr>
                        <a:t>Процедуре на сочиву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945590264"/>
                  </a:ext>
                </a:extLst>
              </a:tr>
              <a:tr h="8253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R63Z </a:t>
                      </a:r>
                      <a:r>
                        <a:rPr lang="sr-Cyrl-RS" sz="1600" u="none" strike="noStrike" dirty="0">
                          <a:effectLst/>
                        </a:rPr>
                        <a:t>Хемотерапија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H08B </a:t>
                      </a:r>
                      <a:r>
                        <a:rPr lang="sr-Cyrl-RS" sz="1600" u="none" strike="noStrike" dirty="0">
                          <a:effectLst/>
                        </a:rPr>
                        <a:t>Лапароскопска холецистектомија без затворених испитивања проходности </a:t>
                      </a:r>
                      <a:r>
                        <a:rPr lang="en-US" sz="1600" u="none" strike="noStrike" dirty="0">
                          <a:effectLst/>
                        </a:rPr>
                        <a:t>ductus </a:t>
                      </a:r>
                      <a:r>
                        <a:rPr lang="en-US" sz="1600" u="none" strike="noStrike" dirty="0" err="1">
                          <a:effectLst/>
                        </a:rPr>
                        <a:t>choledocus</a:t>
                      </a:r>
                      <a:r>
                        <a:rPr lang="en-US" sz="1600" u="none" strike="noStrike" dirty="0">
                          <a:effectLst/>
                        </a:rPr>
                        <a:t>-a </a:t>
                      </a:r>
                      <a:r>
                        <a:rPr lang="sr-Cyrl-RS" sz="1600" u="none" strike="noStrike" dirty="0">
                          <a:effectLst/>
                        </a:rPr>
                        <a:t>без врло тешких и тешких КК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112207499"/>
                  </a:ext>
                </a:extLst>
              </a:tr>
              <a:tr h="487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C16Z </a:t>
                      </a:r>
                      <a:r>
                        <a:rPr lang="sr-Cyrl-RS" sz="1600" u="none" strike="noStrike" dirty="0">
                          <a:effectLst/>
                        </a:rPr>
                        <a:t>Процедуре на сочиву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 G09Z Поступци због ингвиналне и феморалне херније, </a:t>
                      </a:r>
                      <a:r>
                        <a:rPr lang="ru-RU" sz="1600" u="none" strike="noStrike" dirty="0" smtClean="0">
                          <a:effectLst/>
                        </a:rPr>
                        <a:t>доба </a:t>
                      </a:r>
                      <a:r>
                        <a:rPr lang="ru-RU" sz="1600" u="none" strike="noStrike" dirty="0">
                          <a:effectLst/>
                        </a:rPr>
                        <a:t>&gt; 0 година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574536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9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192640"/>
              </p:ext>
            </p:extLst>
          </p:nvPr>
        </p:nvGraphicFramePr>
        <p:xfrm>
          <a:off x="1102936" y="2088674"/>
          <a:ext cx="10605156" cy="354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292">
                  <a:extLst>
                    <a:ext uri="{9D8B030D-6E8A-4147-A177-3AD203B41FA5}">
                      <a16:colId xmlns:a16="http://schemas.microsoft.com/office/drawing/2014/main" val="3545707677"/>
                    </a:ext>
                  </a:extLst>
                </a:gridCol>
                <a:gridCol w="4764426">
                  <a:extLst>
                    <a:ext uri="{9D8B030D-6E8A-4147-A177-3AD203B41FA5}">
                      <a16:colId xmlns:a16="http://schemas.microsoft.com/office/drawing/2014/main" val="3167167518"/>
                    </a:ext>
                  </a:extLst>
                </a:gridCol>
                <a:gridCol w="5288438">
                  <a:extLst>
                    <a:ext uri="{9D8B030D-6E8A-4147-A177-3AD203B41FA5}">
                      <a16:colId xmlns:a16="http://schemas.microsoft.com/office/drawing/2014/main" val="451432555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 rtl="0" fontAlgn="ctr"/>
                      <a:endParaRPr lang="sr-Cyrl-R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800" u="none" strike="noStrike" dirty="0">
                          <a:effectLst/>
                        </a:rPr>
                        <a:t>ОБ Сента</a:t>
                      </a:r>
                      <a:endParaRPr lang="sr-Cyrl-R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800" u="none" strike="noStrike">
                          <a:effectLst/>
                        </a:rPr>
                        <a:t>Опште болнице - Република Хрватска</a:t>
                      </a:r>
                      <a:endParaRPr lang="sr-Cyrl-R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5928369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L61Z </a:t>
                      </a:r>
                      <a:r>
                        <a:rPr lang="sr-Cyrl-RS" sz="1600" u="none" strike="noStrike" dirty="0">
                          <a:effectLst/>
                        </a:rPr>
                        <a:t>Хемодијализа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>
                          <a:effectLst/>
                        </a:rPr>
                        <a:t>C16A </a:t>
                      </a:r>
                      <a:r>
                        <a:rPr lang="sr-Cyrl-RS" sz="1600" u="none" strike="noStrike">
                          <a:effectLst/>
                        </a:rPr>
                        <a:t>Процедуре на сочиву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29907146"/>
                  </a:ext>
                </a:extLst>
              </a:tr>
              <a:tr h="6399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O60Z </a:t>
                      </a:r>
                      <a:r>
                        <a:rPr lang="sr-Cyrl-RS" sz="1600" u="none" strike="noStrike" dirty="0">
                          <a:effectLst/>
                        </a:rPr>
                        <a:t>Вагинални порођај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O02B Вагинални порођај са оперативним процедурама,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12599051"/>
                  </a:ext>
                </a:extLst>
              </a:tr>
              <a:tr h="669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Z64B Остали фактори који утичу на здравствено стање, истог дана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O66A Антенатални или други опстретички пријем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48699830"/>
                  </a:ext>
                </a:extLst>
              </a:tr>
              <a:tr h="653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G66Z Абдоминални бол или мезентеријски аденитис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B70C Мождани удар (шлог) и остали цереброваскуларни поремећаји, без врло тешких или тешким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14439412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Z64A Остали фактори који утичу на здравствено стање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F62B Срчана инсуфицијенција и шок,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16213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4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85919"/>
              </p:ext>
            </p:extLst>
          </p:nvPr>
        </p:nvGraphicFramePr>
        <p:xfrm>
          <a:off x="810705" y="1825625"/>
          <a:ext cx="10642861" cy="435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33">
                  <a:extLst>
                    <a:ext uri="{9D8B030D-6E8A-4147-A177-3AD203B41FA5}">
                      <a16:colId xmlns:a16="http://schemas.microsoft.com/office/drawing/2014/main" val="2285582351"/>
                    </a:ext>
                  </a:extLst>
                </a:gridCol>
                <a:gridCol w="4926064">
                  <a:extLst>
                    <a:ext uri="{9D8B030D-6E8A-4147-A177-3AD203B41FA5}">
                      <a16:colId xmlns:a16="http://schemas.microsoft.com/office/drawing/2014/main" val="617626043"/>
                    </a:ext>
                  </a:extLst>
                </a:gridCol>
                <a:gridCol w="5283164">
                  <a:extLst>
                    <a:ext uri="{9D8B030D-6E8A-4147-A177-3AD203B41FA5}">
                      <a16:colId xmlns:a16="http://schemas.microsoft.com/office/drawing/2014/main" val="2761109699"/>
                    </a:ext>
                  </a:extLst>
                </a:gridCol>
              </a:tblGrid>
              <a:tr h="663886">
                <a:tc>
                  <a:txBody>
                    <a:bodyPr/>
                    <a:lstStyle/>
                    <a:p>
                      <a:pPr algn="ctr" rtl="0" fontAlgn="ctr"/>
                      <a:endParaRPr lang="sr-Cyrl-R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ЗЦ Кладово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Опште болнице - Република Хрватска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extLst>
                  <a:ext uri="{0D108BD9-81ED-4DB2-BD59-A6C34878D82A}">
                    <a16:rowId xmlns:a16="http://schemas.microsoft.com/office/drawing/2014/main" val="3970350555"/>
                  </a:ext>
                </a:extLst>
              </a:tr>
              <a:tr h="78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L60C Бубрежна инсуфицијенција,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</a:rPr>
                        <a:t>K62C Разни метаболички поремећаји, доба &lt; 75 година без тешких или врло тешких КК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extLst>
                  <a:ext uri="{0D108BD9-81ED-4DB2-BD59-A6C34878D82A}">
                    <a16:rowId xmlns:a16="http://schemas.microsoft.com/office/drawing/2014/main" val="2685033816"/>
                  </a:ext>
                </a:extLst>
              </a:tr>
              <a:tr h="663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G60B Малигнитет дигестивног система,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</a:rPr>
                        <a:t>O60B Вагинални порођај без врло тешких или тешких КК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extLst>
                  <a:ext uri="{0D108BD9-81ED-4DB2-BD59-A6C34878D82A}">
                    <a16:rowId xmlns:a16="http://schemas.microsoft.com/office/drawing/2014/main" val="3469380495"/>
                  </a:ext>
                </a:extLst>
              </a:tr>
              <a:tr h="663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J62B Малигна болест дојке, без 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</a:rPr>
                        <a:t>F62B Срчана инсуфицијенција и шок, без врло тешких КК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extLst>
                  <a:ext uri="{0D108BD9-81ED-4DB2-BD59-A6C34878D82A}">
                    <a16:rowId xmlns:a16="http://schemas.microsoft.com/office/drawing/2014/main" val="4111952147"/>
                  </a:ext>
                </a:extLst>
              </a:tr>
              <a:tr h="78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E71B Неоплазмe респираторног система,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</a:rPr>
                        <a:t>E62B Инфекције или запаљења респираторног система, са тешким или умерено тешким КК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extLst>
                  <a:ext uri="{0D108BD9-81ED-4DB2-BD59-A6C34878D82A}">
                    <a16:rowId xmlns:a16="http://schemas.microsoft.com/office/drawing/2014/main" val="2793031620"/>
                  </a:ext>
                </a:extLst>
              </a:tr>
              <a:tr h="78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G70B Остале дијагнозе дигестивног система без врло тешких или тешких KK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O66A Антенатални или други опстретички пријем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/>
                </a:tc>
                <a:extLst>
                  <a:ext uri="{0D108BD9-81ED-4DB2-BD59-A6C34878D82A}">
                    <a16:rowId xmlns:a16="http://schemas.microsoft.com/office/drawing/2014/main" val="148434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097956"/>
              </p:ext>
            </p:extLst>
          </p:nvPr>
        </p:nvGraphicFramePr>
        <p:xfrm>
          <a:off x="661850" y="2332514"/>
          <a:ext cx="106919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6">
                  <a:extLst>
                    <a:ext uri="{9D8B030D-6E8A-4147-A177-3AD203B41FA5}">
                      <a16:colId xmlns:a16="http://schemas.microsoft.com/office/drawing/2014/main" val="3423665314"/>
                    </a:ext>
                  </a:extLst>
                </a:gridCol>
                <a:gridCol w="4784615">
                  <a:extLst>
                    <a:ext uri="{9D8B030D-6E8A-4147-A177-3AD203B41FA5}">
                      <a16:colId xmlns:a16="http://schemas.microsoft.com/office/drawing/2014/main" val="3896137556"/>
                    </a:ext>
                  </a:extLst>
                </a:gridCol>
                <a:gridCol w="5330749">
                  <a:extLst>
                    <a:ext uri="{9D8B030D-6E8A-4147-A177-3AD203B41FA5}">
                      <a16:colId xmlns:a16="http://schemas.microsoft.com/office/drawing/2014/main" val="3417097766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algn="ctr" rtl="0" fontAlgn="ctr"/>
                      <a:endParaRPr lang="sr-Cyrl-R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ИОХБ Бањица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 Република Хрватска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388991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I68B Нехируршки спинални поремећаји, без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I18Z Остале процедуре на колену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00850508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I03B Замена кука, без врло тешких KK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I03C Замена кука без врло тешких илитешких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20263678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I69B Болести костију и артропатије,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I04Z Замена или поновно повезивање колена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47396136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I75B Повреда рамена, надлактице, лакта, колена, ноге, чланка, без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I20Z Остали поступци на стопалу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160454497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I78B Прелом врата бутне кости,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I03B Замена кука, без врло тешких KK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76225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975995"/>
              </p:ext>
            </p:extLst>
          </p:nvPr>
        </p:nvGraphicFramePr>
        <p:xfrm>
          <a:off x="829560" y="2081054"/>
          <a:ext cx="10524241" cy="3495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776">
                  <a:extLst>
                    <a:ext uri="{9D8B030D-6E8A-4147-A177-3AD203B41FA5}">
                      <a16:colId xmlns:a16="http://schemas.microsoft.com/office/drawing/2014/main" val="2277972318"/>
                    </a:ext>
                  </a:extLst>
                </a:gridCol>
                <a:gridCol w="4801894">
                  <a:extLst>
                    <a:ext uri="{9D8B030D-6E8A-4147-A177-3AD203B41FA5}">
                      <a16:colId xmlns:a16="http://schemas.microsoft.com/office/drawing/2014/main" val="2128084294"/>
                    </a:ext>
                  </a:extLst>
                </a:gridCol>
                <a:gridCol w="5234571">
                  <a:extLst>
                    <a:ext uri="{9D8B030D-6E8A-4147-A177-3AD203B41FA5}">
                      <a16:colId xmlns:a16="http://schemas.microsoft.com/office/drawing/2014/main" val="3468351002"/>
                    </a:ext>
                  </a:extLst>
                </a:gridCol>
              </a:tblGrid>
              <a:tr h="510540">
                <a:tc>
                  <a:txBody>
                    <a:bodyPr/>
                    <a:lstStyle/>
                    <a:p>
                      <a:pPr algn="ctr" rtl="0" fontAlgn="ctr"/>
                      <a:endParaRPr lang="sr-Cyrl-R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ИМД „др Вукан Чупић“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 Република Хрватска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82087065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O66Z Пренатални или други акушерски пријем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</a:rPr>
                        <a:t>J11Z Остале процедуре на кожи, поткожном ткиву и дојци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268855602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D11Z </a:t>
                      </a:r>
                      <a:r>
                        <a:rPr lang="sr-Cyrl-RS" sz="1600" u="none" strike="noStrike" dirty="0">
                          <a:effectLst/>
                        </a:rPr>
                        <a:t>Тонзилектомија и/или аденоидектомија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M04B Процедуре на тестисима без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78362740"/>
                  </a:ext>
                </a:extLst>
              </a:tr>
              <a:tr h="723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L67B Остали поремећаји бубрега и уринарног тракта,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J65B Траума коже, поткожног ткива и дојке,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68812992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R60B Акутна леукемија,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D11Z </a:t>
                      </a:r>
                      <a:r>
                        <a:rPr lang="sr-Cyrl-RS" sz="1600" u="none" strike="noStrike" dirty="0">
                          <a:effectLst/>
                        </a:rPr>
                        <a:t>Тонзилектомија и/или аденоидектомија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83286202"/>
                  </a:ext>
                </a:extLst>
              </a:tr>
              <a:tr h="730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N62Z Менструални и други поремећаји женског репродуктивног система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I74C Озледе подлактице, ручног зглоба, шаке или стопала, доба &lt; 75 година без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40308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901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661680"/>
              </p:ext>
            </p:extLst>
          </p:nvPr>
        </p:nvGraphicFramePr>
        <p:xfrm>
          <a:off x="661851" y="1655894"/>
          <a:ext cx="10691951" cy="435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86">
                  <a:extLst>
                    <a:ext uri="{9D8B030D-6E8A-4147-A177-3AD203B41FA5}">
                      <a16:colId xmlns:a16="http://schemas.microsoft.com/office/drawing/2014/main" val="2710822457"/>
                    </a:ext>
                  </a:extLst>
                </a:gridCol>
                <a:gridCol w="4939645">
                  <a:extLst>
                    <a:ext uri="{9D8B030D-6E8A-4147-A177-3AD203B41FA5}">
                      <a16:colId xmlns:a16="http://schemas.microsoft.com/office/drawing/2014/main" val="3636469719"/>
                    </a:ext>
                  </a:extLst>
                </a:gridCol>
                <a:gridCol w="5311220">
                  <a:extLst>
                    <a:ext uri="{9D8B030D-6E8A-4147-A177-3AD203B41FA5}">
                      <a16:colId xmlns:a16="http://schemas.microsoft.com/office/drawing/2014/main" val="1858388266"/>
                    </a:ext>
                  </a:extLst>
                </a:gridCol>
              </a:tblGrid>
              <a:tr h="250961">
                <a:tc>
                  <a:txBody>
                    <a:bodyPr/>
                    <a:lstStyle/>
                    <a:p>
                      <a:pPr algn="ctr" rtl="0" fontAlgn="ctr"/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ИКВБ Дедиње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>
                          <a:effectLst/>
                        </a:rPr>
                        <a:t> Република Хрватска</a:t>
                      </a:r>
                      <a:endParaRPr lang="sr-Cyrl-R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 anchor="ctr"/>
                </a:tc>
                <a:extLst>
                  <a:ext uri="{0D108BD9-81ED-4DB2-BD59-A6C34878D82A}">
                    <a16:rowId xmlns:a16="http://schemas.microsoft.com/office/drawing/2014/main" val="2383037521"/>
                  </a:ext>
                </a:extLst>
              </a:tr>
              <a:tr h="878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F42B Поремећаји циркулације, без АИМ, са инвазивном дијагностиком на срцу, без врло тешких или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F42B Поремећаји циркулације, без АИМ, са инвазивном дијагностиком на срцу,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extLst>
                  <a:ext uri="{0D108BD9-81ED-4DB2-BD59-A6C34878D82A}">
                    <a16:rowId xmlns:a16="http://schemas.microsoft.com/office/drawing/2014/main" val="122163686"/>
                  </a:ext>
                </a:extLst>
              </a:tr>
              <a:tr h="878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F42A Поремећаји циркулације, без АИМ, са инвазивном дијагностиком на срцу, са врло тешким или тешким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F15Z Перкутана коронарна интервенција, без АИМ, са уметањем стента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extLst>
                  <a:ext uri="{0D108BD9-81ED-4DB2-BD59-A6C34878D82A}">
                    <a16:rowId xmlns:a16="http://schemas.microsoft.com/office/drawing/2014/main" val="936663881"/>
                  </a:ext>
                </a:extLst>
              </a:tr>
              <a:tr h="878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F15A Интервентна коронарна процедура, без акутног инфаркта миокарда, са инсерцијом стента, са врло тешким или тешким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F66B Атеросклероза коронарних крвних судова,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extLst>
                  <a:ext uri="{0D108BD9-81ED-4DB2-BD59-A6C34878D82A}">
                    <a16:rowId xmlns:a16="http://schemas.microsoft.com/office/drawing/2014/main" val="156630130"/>
                  </a:ext>
                </a:extLst>
              </a:tr>
              <a:tr h="878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F06A Коронарни бајпас без инвазивне дијагностике на срцу, са реоперацијом или са врло тешким или тешким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F71B Аритмија мањег значења и поремећаји провођења без врло тешких или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extLst>
                  <a:ext uri="{0D108BD9-81ED-4DB2-BD59-A6C34878D82A}">
                    <a16:rowId xmlns:a16="http://schemas.microsoft.com/office/drawing/2014/main" val="2506632409"/>
                  </a:ext>
                </a:extLst>
              </a:tr>
              <a:tr h="586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B04B Екстракранијалне процедуре на крвним судовима, без врло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F19Z Остале трансваскуларне перкутане интервенције на срцу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8" marR="4048" marT="4048" marB="0"/>
                </a:tc>
                <a:extLst>
                  <a:ext uri="{0D108BD9-81ED-4DB2-BD59-A6C34878D82A}">
                    <a16:rowId xmlns:a16="http://schemas.microsoft.com/office/drawing/2014/main" val="613719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6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27473"/>
              </p:ext>
            </p:extLst>
          </p:nvPr>
        </p:nvGraphicFramePr>
        <p:xfrm>
          <a:off x="923828" y="1617055"/>
          <a:ext cx="10429972" cy="4351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10">
                  <a:extLst>
                    <a:ext uri="{9D8B030D-6E8A-4147-A177-3AD203B41FA5}">
                      <a16:colId xmlns:a16="http://schemas.microsoft.com/office/drawing/2014/main" val="1113090257"/>
                    </a:ext>
                  </a:extLst>
                </a:gridCol>
                <a:gridCol w="4884859">
                  <a:extLst>
                    <a:ext uri="{9D8B030D-6E8A-4147-A177-3AD203B41FA5}">
                      <a16:colId xmlns:a16="http://schemas.microsoft.com/office/drawing/2014/main" val="444749257"/>
                    </a:ext>
                  </a:extLst>
                </a:gridCol>
                <a:gridCol w="5224603">
                  <a:extLst>
                    <a:ext uri="{9D8B030D-6E8A-4147-A177-3AD203B41FA5}">
                      <a16:colId xmlns:a16="http://schemas.microsoft.com/office/drawing/2014/main" val="446990783"/>
                    </a:ext>
                  </a:extLst>
                </a:gridCol>
              </a:tblGrid>
              <a:tr h="398362">
                <a:tc>
                  <a:txBody>
                    <a:bodyPr/>
                    <a:lstStyle/>
                    <a:p>
                      <a:pPr algn="ctr" rtl="0" fontAlgn="ctr"/>
                      <a:endParaRPr lang="sr-Cyrl-R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ИКВБ Војводине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>
                          <a:effectLst/>
                        </a:rPr>
                        <a:t> Република Хрватска</a:t>
                      </a:r>
                      <a:endParaRPr lang="sr-Cyrl-R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extLst>
                  <a:ext uri="{0D108BD9-81ED-4DB2-BD59-A6C34878D82A}">
                    <a16:rowId xmlns:a16="http://schemas.microsoft.com/office/drawing/2014/main" val="3324599453"/>
                  </a:ext>
                </a:extLst>
              </a:tr>
              <a:tr h="7905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F42A Поремећаји циркулације, без АИМ, са инвазивном дијагностиком на срцу, са врло тешким или тешким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F42B Поремећаји циркулације, без АИМ, са инвазивном дијагностиком на срцу,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extLst>
                  <a:ext uri="{0D108BD9-81ED-4DB2-BD59-A6C34878D82A}">
                    <a16:rowId xmlns:a16="http://schemas.microsoft.com/office/drawing/2014/main" val="2445276831"/>
                  </a:ext>
                </a:extLst>
              </a:tr>
              <a:tr h="7905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F10B  Интервенције на коронарним крвним судовима код акутног инфаркта миокарда,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F15Z Перкутана коронарна интервенција, без АИМ, са уметањем стента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extLst>
                  <a:ext uri="{0D108BD9-81ED-4DB2-BD59-A6C34878D82A}">
                    <a16:rowId xmlns:a16="http://schemas.microsoft.com/office/drawing/2014/main" val="321559775"/>
                  </a:ext>
                </a:extLst>
              </a:tr>
              <a:tr h="7905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F15A  Интервентна коронарна процедура, без акутног инфаркта миокарда, са инсерцијом стента, са врло тешким или тешким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F66B Атеросклероза коронарних крвних судова,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extLst>
                  <a:ext uri="{0D108BD9-81ED-4DB2-BD59-A6C34878D82A}">
                    <a16:rowId xmlns:a16="http://schemas.microsoft.com/office/drawing/2014/main" val="798325206"/>
                  </a:ext>
                </a:extLst>
              </a:tr>
              <a:tr h="7905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F42B Поремећаји циркулације, без АИМ, са инвазивном дијагностиком на срцу,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F71B Аритмија мањег значења и поремећаји провођења без врло тешких или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extLst>
                  <a:ext uri="{0D108BD9-81ED-4DB2-BD59-A6C34878D82A}">
                    <a16:rowId xmlns:a16="http://schemas.microsoft.com/office/drawing/2014/main" val="1966112762"/>
                  </a:ext>
                </a:extLst>
              </a:tr>
              <a:tr h="7905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F15B Интервентна коронарна процедура, без акутног инфаркта миокарда, са инсерцијом стента, без врло тешких или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F19Z Остале трансваскуларне перкутане интервенције на срцу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/>
                </a:tc>
                <a:extLst>
                  <a:ext uri="{0D108BD9-81ED-4DB2-BD59-A6C34878D82A}">
                    <a16:rowId xmlns:a16="http://schemas.microsoft.com/office/drawing/2014/main" val="218472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982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Института за онкологију Војводине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600174"/>
              </p:ext>
            </p:extLst>
          </p:nvPr>
        </p:nvGraphicFramePr>
        <p:xfrm>
          <a:off x="330924" y="475797"/>
          <a:ext cx="11591110" cy="628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R63Z</a:t>
                      </a:r>
                      <a:r>
                        <a:rPr lang="sr-Latn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Хемотерапија</a:t>
                      </a:r>
                      <a:endParaRPr lang="en-US" sz="1600" b="1" i="0" u="none" strike="noStrike" dirty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G60B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Малигнитет дигестивног система, без врло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J62A - Малигна болест дојке, са 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J62B - Малигна болест дојке, без 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R61B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Лимфом и неакутна леукемија, без врло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Z511 - </a:t>
                      </a:r>
                      <a:r>
                        <a:rPr lang="sr-Cyrl-RS" sz="1600" b="1" dirty="0" smtClean="0"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Z511 - </a:t>
                      </a:r>
                      <a:r>
                        <a:rPr lang="sr-Cyrl-RS" sz="1600" b="1" dirty="0" smtClean="0"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endParaRPr lang="sr-Cyrl-RS" sz="1600" b="1" dirty="0" smtClean="0">
                        <a:latin typeface="+mn-lt"/>
                      </a:endParaRPr>
                    </a:p>
                    <a:p>
                      <a:r>
                        <a:rPr lang="sr-Latn-RS" sz="1600" b="1" dirty="0" smtClean="0">
                          <a:latin typeface="+mn-lt"/>
                        </a:rPr>
                        <a:t>C509 -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дојке,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C787 -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Секундарни злоћудни тумор јетре и интрахепатичних жучних путева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C20 -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ректума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C504 - </a:t>
                      </a:r>
                      <a:r>
                        <a:rPr lang="ru-RU" sz="1600" b="1" dirty="0" smtClean="0">
                          <a:latin typeface="+mn-lt"/>
                        </a:rPr>
                        <a:t>Злоћудни тумор горњег спољашњег квадранта дојке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C780 -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Секундарни злоћудни тумор плућа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C187 - </a:t>
                      </a:r>
                      <a:r>
                        <a:rPr lang="ru-RU" sz="1600" b="1" dirty="0" smtClean="0">
                          <a:latin typeface="+mn-lt"/>
                        </a:rPr>
                        <a:t>Злоћудни тумор сигмоидног дела дебелог црева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C509 -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дојке,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9602100 -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Процена самосталности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9602700 -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Процена узимања прописаних лекова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9619908 - Интравенско давање фармаколошког средства, електролит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9076201 - Планирање лечења фармакотерапијом, друга кура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ГАК Народни фронт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322309"/>
              </p:ext>
            </p:extLst>
          </p:nvPr>
        </p:nvGraphicFramePr>
        <p:xfrm>
          <a:off x="330924" y="475797"/>
          <a:ext cx="11591110" cy="600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O60Z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Вагинални порођај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O66Z - Пренатални или други акушерски пријем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P67D</a:t>
                      </a:r>
                      <a:r>
                        <a:rPr lang="sr-Latn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ru-RU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Новорођенче, тежина на пријему &gt; 2499 грама, без значајних оперативних поступака без тешкоћа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P67C - Новорођенче, тежина на пријему &gt; 2499 грама, без значајних оперативних поступака са осталим тешкоћама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N09Z - Конизација, поступци на вагини, цервиксу (грлићу материце) и вулви (стидници)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Z380</a:t>
                      </a:r>
                      <a:r>
                        <a:rPr lang="sr-Latn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Једно дете, рођено у болници</a:t>
                      </a:r>
                      <a:endParaRPr lang="en-US" sz="1600" b="1" i="0" u="none" strike="noStrike" dirty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Z370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Живорођено једно дете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O800</a:t>
                      </a:r>
                      <a:r>
                        <a:rPr lang="sr-Latn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Спонтани порођај главом</a:t>
                      </a:r>
                      <a:endParaRPr lang="en-US" sz="1600" b="1" i="0" u="none" strike="noStrike" dirty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O800</a:t>
                      </a:r>
                      <a:r>
                        <a:rPr lang="sr-Latn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Спонтани порођај главом</a:t>
                      </a:r>
                      <a:endParaRPr lang="en-US" sz="1600" b="1" i="0" u="none" strike="noStrike" dirty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baseline="0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baseline="0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O821 - Хитан порођај царским резом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P599</a:t>
                      </a:r>
                      <a:r>
                        <a:rPr lang="sr-Cyrl-RS" sz="1600" b="1" i="0" u="none" strike="noStrike" baseline="0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– Неозначена жутица новорођенчета</a:t>
                      </a:r>
                      <a:endParaRPr lang="en-US" sz="1600" b="1" i="0" u="none" strike="noStrike" dirty="0" smtClean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O244</a:t>
                      </a:r>
                      <a:r>
                        <a:rPr lang="sr-Cyrl-RS" sz="1600" b="1" i="0" u="none" strike="noStrike" baseline="0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– Шећерна болест настала у трудноћи</a:t>
                      </a:r>
                      <a:endParaRPr lang="en-US" sz="1600" b="1" i="0" u="none" strike="noStrike" dirty="0" smtClean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O990</a:t>
                      </a:r>
                      <a:r>
                        <a:rPr lang="sr-Cyrl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Анемија у трудноћи, порођају и бабињама</a:t>
                      </a:r>
                      <a:endParaRPr lang="en-US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baseline="0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N840</a:t>
                      </a:r>
                      <a:r>
                        <a:rPr lang="sr-Cyrl-RS" sz="1600" b="1" i="0" u="none" strike="noStrike" baseline="0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– Полип тела материце</a:t>
                      </a:r>
                      <a:endParaRPr lang="en-US" sz="1600" b="1" i="0" u="none" strike="noStrike" baseline="0" dirty="0" smtClean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A590 - </a:t>
                      </a:r>
                      <a:r>
                        <a:rPr lang="sr-Cyrl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Трихомонијаза полно-мокраћног органа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9619709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Интрамускуларно давање фармаколошког средства, друго и неназначено фармаколошко средство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3550000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Гинеколошки преглед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3005500 - Превијање ране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9200100</a:t>
                      </a:r>
                      <a:r>
                        <a:rPr lang="sr-Cyrl-R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– Општи физикални преглед</a:t>
                      </a:r>
                      <a:endParaRPr lang="sr-Cyrl-R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9619909 - Интравенско давање фармаколошког средства, друго и некласификовано фармаколошко средство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4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Специјална болница за интерне болести Врњачка Бања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124998"/>
              </p:ext>
            </p:extLst>
          </p:nvPr>
        </p:nvGraphicFramePr>
        <p:xfrm>
          <a:off x="330924" y="406128"/>
          <a:ext cx="11695613" cy="653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932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829681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F75B - Остали поремећаји циркулаторног система, са тешким или умереним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F76B - Аритмија, срчани застој и поремећаји проводљивости,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F75A</a:t>
                      </a:r>
                      <a:r>
                        <a:rPr lang="sr-Cyrl-RS" sz="1600" b="1" i="0" u="none" strike="noStrike" dirty="0" smtClean="0">
                          <a:solidFill>
                            <a:srgbClr val="161616"/>
                          </a:solidFill>
                          <a:effectLst/>
                          <a:latin typeface="+mn-lt"/>
                        </a:rPr>
                        <a:t> - Остали поремећаји циркулаторног система, са врло тешким КК</a:t>
                      </a:r>
                      <a:endParaRPr lang="en-US" sz="1600" b="1" i="0" u="none" strike="noStrike" dirty="0" smtClean="0">
                        <a:solidFill>
                          <a:srgbClr val="16161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F67А - Хипертензија, са врло тешким или тешким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Cyrl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F62A</a:t>
                      </a:r>
                      <a:r>
                        <a:rPr lang="sr-Cyrl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Срчана инсуфицијенција и шок, са врло тешким КК</a:t>
                      </a:r>
                      <a:endParaRPr lang="en-US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I48 - </a:t>
                      </a:r>
                      <a:r>
                        <a:rPr lang="ru-RU" sz="1600" b="1" dirty="0" smtClean="0">
                          <a:latin typeface="+mn-lt"/>
                        </a:rPr>
                        <a:t>Треперење преткомора и лепршање преткомора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161616"/>
                          </a:solidFill>
                          <a:latin typeface="+mn-lt"/>
                        </a:rPr>
                        <a:t>I428 - </a:t>
                      </a:r>
                      <a:r>
                        <a:rPr lang="sr-Cyrl-RS" sz="1600" b="1" dirty="0" smtClean="0">
                          <a:solidFill>
                            <a:srgbClr val="161616"/>
                          </a:solidFill>
                          <a:latin typeface="+mn-lt"/>
                        </a:rPr>
                        <a:t>Друга кардиомиопатија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K299</a:t>
                      </a:r>
                      <a:r>
                        <a:rPr lang="sr-Cyrl-RS" sz="1600" b="1" baseline="0" dirty="0" smtClean="0">
                          <a:latin typeface="+mn-lt"/>
                        </a:rPr>
                        <a:t> – Запаљење желуца и дванаестопалачног црева, неозначено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61616"/>
                          </a:solidFill>
                          <a:latin typeface="+mn-lt"/>
                        </a:rPr>
                        <a:t>I10 - Повишен крвни притисак, непознатог порекла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N390 – Инфекција мокраћних путева, неозначене локализације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I420 -</a:t>
                      </a:r>
                      <a:r>
                        <a:rPr lang="sr-Cyrl-RS" sz="1600" b="1" dirty="0" smtClean="0">
                          <a:latin typeface="+mn-lt"/>
                        </a:rPr>
                        <a:t> Конгестивна кардиомиопатија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D638</a:t>
                      </a:r>
                      <a:r>
                        <a:rPr lang="sr-Cyrl-RS" sz="1600" b="1" dirty="0" smtClean="0">
                          <a:latin typeface="+mn-lt"/>
                        </a:rPr>
                        <a:t> – Анемија код других хроничних болести које су класификоване на другом месту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I209</a:t>
                      </a:r>
                      <a:r>
                        <a:rPr lang="sr-Cyrl-RS" sz="1600" b="1" baseline="0" dirty="0" smtClean="0">
                          <a:latin typeface="+mn-lt"/>
                        </a:rPr>
                        <a:t> – Стезање у грудима, неозначено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I48 - Треперење преткомора и лепршање преткомора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Cyrl-RS" sz="1600" b="1" dirty="0" smtClean="0"/>
                        <a:t>9200100 - Општи физикални преглед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9620309 - Орално давање фармаколошког средства, друго и некласификовано фармаколошко средство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1170000 -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Остале електрокардиографије (ЕКГ)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9607200 -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Саветовање или подучавање о прописаним/самоизабраним лековима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0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97993822"/>
              </p:ext>
            </p:extLst>
          </p:nvPr>
        </p:nvGraphicFramePr>
        <p:xfrm>
          <a:off x="1356821" y="465087"/>
          <a:ext cx="10110652" cy="576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1589902" y="3262184"/>
            <a:ext cx="9284043" cy="682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873945" y="3077518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169</a:t>
            </a:r>
          </a:p>
        </p:txBody>
      </p:sp>
    </p:spTree>
    <p:extLst>
      <p:ext uri="{BB962C8B-B14F-4D97-AF65-F5344CB8AC3E}">
        <p14:creationId xmlns:p14="http://schemas.microsoft.com/office/powerpoint/2010/main" val="42714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ДСГ у општим болницама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здравственом центру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9117"/>
              </p:ext>
            </p:extLst>
          </p:nvPr>
        </p:nvGraphicFramePr>
        <p:xfrm>
          <a:off x="2098766" y="2374265"/>
          <a:ext cx="7820297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20297">
                  <a:extLst>
                    <a:ext uri="{9D8B030D-6E8A-4147-A177-3AD203B41FA5}">
                      <a16:colId xmlns:a16="http://schemas.microsoft.com/office/drawing/2014/main" val="318469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/>
                        <a:t>L60C </a:t>
                      </a:r>
                      <a:r>
                        <a:rPr lang="sr-Cyrl-RS" b="1" dirty="0" smtClean="0"/>
                        <a:t>- </a:t>
                      </a:r>
                      <a:r>
                        <a:rPr lang="ru-RU" b="1" dirty="0" smtClean="0"/>
                        <a:t>Бубрежна инсуфицијенција, без врло тешких или тешких КК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Latn-RS" b="1" dirty="0" smtClean="0"/>
                        <a:t>O60Z </a:t>
                      </a:r>
                      <a:r>
                        <a:rPr lang="sr-Cyrl-RS" b="1" dirty="0" smtClean="0"/>
                        <a:t>- Вагинални порођај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75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R63Z</a:t>
                      </a:r>
                      <a:r>
                        <a:rPr lang="ru-RU" b="1" baseline="0" dirty="0" smtClean="0"/>
                        <a:t> - Хемотерапија</a:t>
                      </a:r>
                      <a:endParaRPr lang="en-US" b="1" dirty="0" smtClean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4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Latn-RS" b="1" dirty="0" smtClean="0"/>
                        <a:t>L61Z</a:t>
                      </a:r>
                      <a:r>
                        <a:rPr lang="sr-Latn-RS" b="1" baseline="0" dirty="0" smtClean="0"/>
                        <a:t> </a:t>
                      </a:r>
                      <a:r>
                        <a:rPr lang="sr-Cyrl-RS" b="1" baseline="0" dirty="0" smtClean="0"/>
                        <a:t>- </a:t>
                      </a:r>
                      <a:r>
                        <a:rPr lang="ru-RU" b="1" dirty="0" smtClean="0"/>
                        <a:t>Хемодијализа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1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/>
                        <a:t>O01B </a:t>
                      </a:r>
                      <a:r>
                        <a:rPr lang="sr-Cyrl-RS" b="1" dirty="0" smtClean="0"/>
                        <a:t>- </a:t>
                      </a:r>
                      <a:r>
                        <a:rPr lang="ru-RU" b="1" dirty="0" smtClean="0"/>
                        <a:t>Порођај царским резом, без врло тешких или тешких КК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693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1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161"/>
            <a:ext cx="9899469" cy="444772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главне дијагностичке </a:t>
            </a: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категорије (ГДК)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31930"/>
              </p:ext>
            </p:extLst>
          </p:nvPr>
        </p:nvGraphicFramePr>
        <p:xfrm>
          <a:off x="759823" y="757647"/>
          <a:ext cx="10465527" cy="591937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80360">
                  <a:extLst>
                    <a:ext uri="{9D8B030D-6E8A-4147-A177-3AD203B41FA5}">
                      <a16:colId xmlns:a16="http://schemas.microsoft.com/office/drawing/2014/main" val="825152631"/>
                    </a:ext>
                  </a:extLst>
                </a:gridCol>
                <a:gridCol w="1854926">
                  <a:extLst>
                    <a:ext uri="{9D8B030D-6E8A-4147-A177-3AD203B41FA5}">
                      <a16:colId xmlns:a16="http://schemas.microsoft.com/office/drawing/2014/main" val="2749609003"/>
                    </a:ext>
                  </a:extLst>
                </a:gridCol>
                <a:gridCol w="1332411">
                  <a:extLst>
                    <a:ext uri="{9D8B030D-6E8A-4147-A177-3AD203B41FA5}">
                      <a16:colId xmlns:a16="http://schemas.microsoft.com/office/drawing/2014/main" val="2886436190"/>
                    </a:ext>
                  </a:extLst>
                </a:gridCol>
                <a:gridCol w="1575075">
                  <a:extLst>
                    <a:ext uri="{9D8B030D-6E8A-4147-A177-3AD203B41FA5}">
                      <a16:colId xmlns:a16="http://schemas.microsoft.com/office/drawing/2014/main" val="449869073"/>
                    </a:ext>
                  </a:extLst>
                </a:gridCol>
                <a:gridCol w="1490342">
                  <a:extLst>
                    <a:ext uri="{9D8B030D-6E8A-4147-A177-3AD203B41FA5}">
                      <a16:colId xmlns:a16="http://schemas.microsoft.com/office/drawing/2014/main" val="3427479612"/>
                    </a:ext>
                  </a:extLst>
                </a:gridCol>
                <a:gridCol w="1332413">
                  <a:extLst>
                    <a:ext uri="{9D8B030D-6E8A-4147-A177-3AD203B41FA5}">
                      <a16:colId xmlns:a16="http://schemas.microsoft.com/office/drawing/2014/main" val="100983037"/>
                    </a:ext>
                  </a:extLst>
                </a:gridCol>
              </a:tblGrid>
              <a:tr h="1652178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Пилот</a:t>
                      </a:r>
                      <a:r>
                        <a:rPr lang="sr-Cyrl-RS" sz="1400" baseline="0" dirty="0" smtClean="0"/>
                        <a:t> здравствена установа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6 - Болести и поремећаји дигестивног система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9 - Болести и поремећаји коже, поткожног ткива и дојке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10 - Болести и поремећаји циркулаторног система</a:t>
                      </a:r>
                      <a:endParaRPr lang="ru-RU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1 - Болести и поремећаји нервног система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14 -Трудноћа, порођај и пуерперијум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18461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</a:t>
                      </a:r>
                      <a:r>
                        <a:rPr lang="sr-Cyrl-RS" sz="1400" b="1" baseline="0" dirty="0" smtClean="0"/>
                        <a:t>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78308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06466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42489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377783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64227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741490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14708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73445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507782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518204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929346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574248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35631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438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94999300"/>
              </p:ext>
            </p:extLst>
          </p:nvPr>
        </p:nvGraphicFramePr>
        <p:xfrm>
          <a:off x="857002" y="944087"/>
          <a:ext cx="10460577" cy="5401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048" y="0"/>
            <a:ext cx="10526486" cy="827949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Просечна дужина хоспитализације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5112" y="2452253"/>
            <a:ext cx="9592365" cy="4612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8700" y="22906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6,9</a:t>
            </a:r>
          </a:p>
        </p:txBody>
      </p:sp>
    </p:spTree>
    <p:extLst>
      <p:ext uri="{BB962C8B-B14F-4D97-AF65-F5344CB8AC3E}">
        <p14:creationId xmlns:p14="http://schemas.microsoft.com/office/powerpoint/2010/main" val="32157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3446555"/>
              </p:ext>
            </p:extLst>
          </p:nvPr>
        </p:nvGraphicFramePr>
        <p:xfrm>
          <a:off x="552450" y="1091141"/>
          <a:ext cx="108775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257550" y="4255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PCCL </a:t>
            </a:r>
            <a:r>
              <a:rPr lang="en-AU" altLang="sr-Latn-R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Clinical Complexity Level </a:t>
            </a:r>
            <a:r>
              <a:rPr lang="sr-Latn-RS" altLang="sr-Latn-R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altLang="sr-Latn-R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-степен клиничке комплексности пацијента-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53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014086"/>
              </p:ext>
            </p:extLst>
          </p:nvPr>
        </p:nvGraphicFramePr>
        <p:xfrm>
          <a:off x="647600" y="209006"/>
          <a:ext cx="10848110" cy="6574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8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3335224"/>
              </p:ext>
            </p:extLst>
          </p:nvPr>
        </p:nvGraphicFramePr>
        <p:xfrm>
          <a:off x="1150070" y="414779"/>
          <a:ext cx="9851010" cy="613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540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990403"/>
              </p:ext>
            </p:extLst>
          </p:nvPr>
        </p:nvGraphicFramePr>
        <p:xfrm>
          <a:off x="1180012" y="350508"/>
          <a:ext cx="9847943" cy="6144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3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659383"/>
              </p:ext>
            </p:extLst>
          </p:nvPr>
        </p:nvGraphicFramePr>
        <p:xfrm>
          <a:off x="777240" y="390871"/>
          <a:ext cx="10515600" cy="566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702860" y="1040386"/>
            <a:ext cx="13855" cy="487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503139" y="6190870"/>
            <a:ext cx="85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1,</a:t>
            </a:r>
            <a:r>
              <a:rPr lang="sr-Cyrl-R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44532309"/>
              </p:ext>
            </p:extLst>
          </p:nvPr>
        </p:nvGraphicFramePr>
        <p:xfrm>
          <a:off x="853440" y="1146386"/>
          <a:ext cx="1050036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3440" y="365125"/>
            <a:ext cx="10500360" cy="35454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Дупле фактуре за истог пацијента</a:t>
            </a:r>
            <a:r>
              <a:rPr lang="sr-Latn-R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исту епизоду болничког лечења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703"/>
            <a:ext cx="10515600" cy="531858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Отпуст у другу здравствену установу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837487"/>
              </p:ext>
            </p:extLst>
          </p:nvPr>
        </p:nvGraphicFramePr>
        <p:xfrm>
          <a:off x="838200" y="966653"/>
          <a:ext cx="1068324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229">
                  <a:extLst>
                    <a:ext uri="{9D8B030D-6E8A-4147-A177-3AD203B41FA5}">
                      <a16:colId xmlns:a16="http://schemas.microsoft.com/office/drawing/2014/main" val="4151004389"/>
                    </a:ext>
                  </a:extLst>
                </a:gridCol>
                <a:gridCol w="3831771">
                  <a:extLst>
                    <a:ext uri="{9D8B030D-6E8A-4147-A177-3AD203B41FA5}">
                      <a16:colId xmlns:a16="http://schemas.microsoft.com/office/drawing/2014/main" val="1329303548"/>
                    </a:ext>
                  </a:extLst>
                </a:gridCol>
                <a:gridCol w="2682240">
                  <a:extLst>
                    <a:ext uri="{9D8B030D-6E8A-4147-A177-3AD203B41FA5}">
                      <a16:colId xmlns:a16="http://schemas.microsoft.com/office/drawing/2014/main" val="3019094820"/>
                    </a:ext>
                  </a:extLst>
                </a:gridCol>
              </a:tblGrid>
              <a:tr h="324751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 краткотрајну хоспитализацију (врста отпуста 2)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Отпуст у другу здравствену установу (врста отпуста 3)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67217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6182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21025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15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98051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13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358769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26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18762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485963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87949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748170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ИМД "др Вукан Чупић“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222767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15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51516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52671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239393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161616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161616"/>
                          </a:solidFill>
                        </a:rPr>
                        <a:t>35</a:t>
                      </a:r>
                      <a:endParaRPr lang="en-US" sz="16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12548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16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1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31882"/>
              </p:ext>
            </p:extLst>
          </p:nvPr>
        </p:nvGraphicFramePr>
        <p:xfrm>
          <a:off x="376646" y="612566"/>
          <a:ext cx="11295015" cy="579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6969">
                  <a:extLst>
                    <a:ext uri="{9D8B030D-6E8A-4147-A177-3AD203B41FA5}">
                      <a16:colId xmlns:a16="http://schemas.microsoft.com/office/drawing/2014/main" val="135977776"/>
                    </a:ext>
                  </a:extLst>
                </a:gridCol>
                <a:gridCol w="1925421">
                  <a:extLst>
                    <a:ext uri="{9D8B030D-6E8A-4147-A177-3AD203B41FA5}">
                      <a16:colId xmlns:a16="http://schemas.microsoft.com/office/drawing/2014/main" val="1040575713"/>
                    </a:ext>
                  </a:extLst>
                </a:gridCol>
                <a:gridCol w="2774977">
                  <a:extLst>
                    <a:ext uri="{9D8B030D-6E8A-4147-A177-3AD203B41FA5}">
                      <a16:colId xmlns:a16="http://schemas.microsoft.com/office/drawing/2014/main" val="2190890932"/>
                    </a:ext>
                  </a:extLst>
                </a:gridCol>
                <a:gridCol w="3067648">
                  <a:extLst>
                    <a:ext uri="{9D8B030D-6E8A-4147-A177-3AD203B41FA5}">
                      <a16:colId xmlns:a16="http://schemas.microsoft.com/office/drawing/2014/main" val="2748768823"/>
                    </a:ext>
                  </a:extLst>
                </a:gridCol>
              </a:tblGrid>
              <a:tr h="969151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Укупан број</a:t>
                      </a:r>
                      <a:r>
                        <a:rPr lang="sr-Cyrl-R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фактура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исправно шифрираних</a:t>
                      </a:r>
                      <a:r>
                        <a:rPr lang="sr-Cyrl-R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хоспитализација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хоспитализација са грешком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203382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4469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97,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6%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2,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4%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691616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1982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8,7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1,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3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071588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1799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6,4</a:t>
                      </a:r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3,6</a:t>
                      </a:r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404085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2045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98,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8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1,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046083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1777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98,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4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1,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6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59715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887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99%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26969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737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98,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6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1,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4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41842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1244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9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9,0</a:t>
                      </a:r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1,0</a:t>
                      </a:r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03427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2047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6,7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3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,3%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48846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762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99,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9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371638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597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99,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8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72995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1444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11948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2612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99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,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7%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3%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90010"/>
                  </a:ext>
                </a:extLst>
              </a:tr>
              <a:tr h="344842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119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011287"/>
                  </a:ext>
                </a:extLst>
              </a:tr>
            </a:tbl>
          </a:graphicData>
        </a:graphic>
      </p:graphicFrame>
      <p:sp>
        <p:nvSpPr>
          <p:cNvPr id="3" name="Title 4"/>
          <p:cNvSpPr txBox="1">
            <a:spLocks/>
          </p:cNvSpPr>
          <p:nvPr/>
        </p:nvSpPr>
        <p:spPr>
          <a:xfrm>
            <a:off x="1271451" y="235535"/>
            <a:ext cx="9969138" cy="7540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7646" y="0"/>
            <a:ext cx="10524307" cy="470263"/>
          </a:xfrm>
        </p:spPr>
        <p:txBody>
          <a:bodyPr>
            <a:no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Број фактура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7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71451" y="0"/>
            <a:ext cx="9969138" cy="7540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Групе са грешком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9580457"/>
              </p:ext>
            </p:extLst>
          </p:nvPr>
        </p:nvGraphicFramePr>
        <p:xfrm>
          <a:off x="270510" y="749783"/>
          <a:ext cx="11581855" cy="545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1981">
                  <a:extLst>
                    <a:ext uri="{9D8B030D-6E8A-4147-A177-3AD203B41FA5}">
                      <a16:colId xmlns:a16="http://schemas.microsoft.com/office/drawing/2014/main" val="154750521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869568377"/>
                    </a:ext>
                  </a:extLst>
                </a:gridCol>
                <a:gridCol w="2325189">
                  <a:extLst>
                    <a:ext uri="{9D8B030D-6E8A-4147-A177-3AD203B41FA5}">
                      <a16:colId xmlns:a16="http://schemas.microsoft.com/office/drawing/2014/main" val="338165625"/>
                    </a:ext>
                  </a:extLst>
                </a:gridCol>
                <a:gridCol w="2281645">
                  <a:extLst>
                    <a:ext uri="{9D8B030D-6E8A-4147-A177-3AD203B41FA5}">
                      <a16:colId xmlns:a16="http://schemas.microsoft.com/office/drawing/2014/main" val="3903062985"/>
                    </a:ext>
                  </a:extLst>
                </a:gridCol>
              </a:tblGrid>
              <a:tr h="470124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960</a:t>
                      </a:r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</a:t>
                      </a:r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Негруписано</a:t>
                      </a:r>
                      <a:endParaRPr lang="sr-Latn-R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961Z</a:t>
                      </a:r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Неприхватљива главна дијагноза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963Z</a:t>
                      </a:r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Неонатална дијагноза која не одговара узрасту/тежини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8053351"/>
                  </a:ext>
                </a:extLst>
              </a:tr>
              <a:tr h="295320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28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,8%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6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6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5,1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5108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997962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12,3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8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7,7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587061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5,3%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30,4%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4,3%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258893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21,4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78,6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176217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22,2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77,8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699068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12197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8,3%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91,7</a:t>
                      </a:r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04331"/>
                  </a:ext>
                </a:extLst>
              </a:tr>
              <a:tr h="42063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95,3%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4,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7%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65561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520260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23913"/>
                  </a:ext>
                </a:extLst>
              </a:tr>
              <a:tr h="205305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85904"/>
                  </a:ext>
                </a:extLst>
              </a:tr>
              <a:tr h="32677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55,6%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44,4%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516838"/>
                  </a:ext>
                </a:extLst>
              </a:tr>
              <a:tr h="300520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88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1" y="0"/>
            <a:ext cx="10933611" cy="775063"/>
          </a:xfrm>
        </p:spPr>
        <p:txBody>
          <a:bodyPr>
            <a:norm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Оперативне процедуре неповезане са основним узроком хоспитализације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731249"/>
              </p:ext>
            </p:extLst>
          </p:nvPr>
        </p:nvGraphicFramePr>
        <p:xfrm>
          <a:off x="854526" y="885495"/>
          <a:ext cx="10517780" cy="552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440">
                  <a:extLst>
                    <a:ext uri="{9D8B030D-6E8A-4147-A177-3AD203B41FA5}">
                      <a16:colId xmlns:a16="http://schemas.microsoft.com/office/drawing/2014/main" val="2776450648"/>
                    </a:ext>
                  </a:extLst>
                </a:gridCol>
                <a:gridCol w="1663338">
                  <a:extLst>
                    <a:ext uri="{9D8B030D-6E8A-4147-A177-3AD203B41FA5}">
                      <a16:colId xmlns:a16="http://schemas.microsoft.com/office/drawing/2014/main" val="984277399"/>
                    </a:ext>
                  </a:extLst>
                </a:gridCol>
                <a:gridCol w="1881051">
                  <a:extLst>
                    <a:ext uri="{9D8B030D-6E8A-4147-A177-3AD203B41FA5}">
                      <a16:colId xmlns:a16="http://schemas.microsoft.com/office/drawing/2014/main" val="698967444"/>
                    </a:ext>
                  </a:extLst>
                </a:gridCol>
                <a:gridCol w="1166951">
                  <a:extLst>
                    <a:ext uri="{9D8B030D-6E8A-4147-A177-3AD203B41FA5}">
                      <a16:colId xmlns:a16="http://schemas.microsoft.com/office/drawing/2014/main" val="2708007227"/>
                    </a:ext>
                  </a:extLst>
                </a:gridCol>
              </a:tblGrid>
              <a:tr h="750603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801А</a:t>
                      </a:r>
                    </a:p>
                    <a:p>
                      <a:pPr algn="ctr"/>
                      <a:r>
                        <a:rPr lang="sr-Cyrl-R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 врло тешким КК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801</a:t>
                      </a:r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sr-Cyrl-R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 тешким или</a:t>
                      </a:r>
                      <a:r>
                        <a:rPr lang="sr-Cyrl-R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умереним КК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801C</a:t>
                      </a:r>
                      <a:endParaRPr lang="sr-Cyrl-R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без КК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273446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0,2</a:t>
                      </a:r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36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123829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15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15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25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81289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11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0,28%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46485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10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15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0443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0,06%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0,17%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23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49037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18607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4535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0,16%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0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,24</a:t>
                      </a:r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0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,32</a:t>
                      </a:r>
                      <a:r>
                        <a:rPr lang="en-U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2184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10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15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34693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39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26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66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968551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1,01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2,18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</a:t>
                      </a:r>
                      <a:r>
                        <a:rPr lang="sr-Cyrl-RS" sz="1400" b="1" dirty="0" smtClean="0">
                          <a:solidFill>
                            <a:srgbClr val="161616"/>
                          </a:solidFill>
                        </a:rPr>
                        <a:t>17</a:t>
                      </a:r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66093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0,07%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0,07%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65903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161616"/>
                          </a:solidFill>
                        </a:rPr>
                        <a:t>0,04%</a:t>
                      </a:r>
                      <a:endParaRPr lang="en-US" sz="1400" b="1" dirty="0">
                        <a:solidFill>
                          <a:srgbClr val="16161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8033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79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5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1065"/>
              </p:ext>
            </p:extLst>
          </p:nvPr>
        </p:nvGraphicFramePr>
        <p:xfrm>
          <a:off x="661850" y="1947704"/>
          <a:ext cx="11027386" cy="401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66">
                  <a:extLst>
                    <a:ext uri="{9D8B030D-6E8A-4147-A177-3AD203B41FA5}">
                      <a16:colId xmlns:a16="http://schemas.microsoft.com/office/drawing/2014/main" val="542453242"/>
                    </a:ext>
                  </a:extLst>
                </a:gridCol>
                <a:gridCol w="5047896">
                  <a:extLst>
                    <a:ext uri="{9D8B030D-6E8A-4147-A177-3AD203B41FA5}">
                      <a16:colId xmlns:a16="http://schemas.microsoft.com/office/drawing/2014/main" val="2700126444"/>
                    </a:ext>
                  </a:extLst>
                </a:gridCol>
                <a:gridCol w="5510124">
                  <a:extLst>
                    <a:ext uri="{9D8B030D-6E8A-4147-A177-3AD203B41FA5}">
                      <a16:colId xmlns:a16="http://schemas.microsoft.com/office/drawing/2014/main" val="441079210"/>
                    </a:ext>
                  </a:extLst>
                </a:gridCol>
              </a:tblGrid>
              <a:tr h="655320">
                <a:tc>
                  <a:txBody>
                    <a:bodyPr/>
                    <a:lstStyle/>
                    <a:p>
                      <a:pPr algn="ctr" rtl="0" fontAlgn="ctr"/>
                      <a:endParaRPr lang="sr-Cyrl-R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800" u="none" strike="noStrike" dirty="0">
                          <a:effectLst/>
                        </a:rPr>
                        <a:t>Пилот установа КЦ</a:t>
                      </a:r>
                      <a:endParaRPr lang="sr-Cyrl-R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800" u="none" strike="noStrike">
                          <a:effectLst/>
                        </a:rPr>
                        <a:t>КЦ Република Хрватска</a:t>
                      </a:r>
                      <a:endParaRPr lang="sr-Cyrl-R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9557436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O66Z Пренатални или други акушерски пријем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F42B Поремећаји циркулације, без АИМ, са инвазивном дијагностиком на срцу,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9930764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J62B Малигна болест дојке, без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O60B Вагинални порођај без врло тешких или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21131467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R61B Лимфом и неакутна леукемија, без врло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F15Z Перкутана коронарна интервенција, без АИМ, са уметанјем стента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99897893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O60Z </a:t>
                      </a:r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Вагинални порођај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G60 Малигнитет дигестивног система,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081885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L60C Бубрежна инсуфицијенција,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H08B</a:t>
                      </a:r>
                      <a:r>
                        <a:rPr lang="sr-Cyrl-RS" sz="16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u="none" strike="noStrike" dirty="0" smtClean="0">
                          <a:effectLst/>
                          <a:latin typeface="+mn-lt"/>
                        </a:rPr>
                        <a:t>Лапароскопска </a:t>
                      </a:r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холецистектомија без затворених испитивања проходности 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ductus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choledocus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-a </a:t>
                      </a:r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без врло тешких и тешких КК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1994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7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99281"/>
              </p:ext>
            </p:extLst>
          </p:nvPr>
        </p:nvGraphicFramePr>
        <p:xfrm>
          <a:off x="838199" y="1800521"/>
          <a:ext cx="10615367" cy="355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56">
                  <a:extLst>
                    <a:ext uri="{9D8B030D-6E8A-4147-A177-3AD203B41FA5}">
                      <a16:colId xmlns:a16="http://schemas.microsoft.com/office/drawing/2014/main" val="2235913557"/>
                    </a:ext>
                  </a:extLst>
                </a:gridCol>
                <a:gridCol w="4870646">
                  <a:extLst>
                    <a:ext uri="{9D8B030D-6E8A-4147-A177-3AD203B41FA5}">
                      <a16:colId xmlns:a16="http://schemas.microsoft.com/office/drawing/2014/main" val="1432655832"/>
                    </a:ext>
                  </a:extLst>
                </a:gridCol>
                <a:gridCol w="5297465">
                  <a:extLst>
                    <a:ext uri="{9D8B030D-6E8A-4147-A177-3AD203B41FA5}">
                      <a16:colId xmlns:a16="http://schemas.microsoft.com/office/drawing/2014/main" val="505556306"/>
                    </a:ext>
                  </a:extLst>
                </a:gridCol>
              </a:tblGrid>
              <a:tr h="524226">
                <a:tc>
                  <a:txBody>
                    <a:bodyPr/>
                    <a:lstStyle/>
                    <a:p>
                      <a:pPr algn="ctr" rtl="0" fontAlgn="ctr"/>
                      <a:endParaRPr lang="sr-Cyrl-RS" sz="15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500" u="none" strike="noStrike">
                          <a:effectLst/>
                        </a:rPr>
                        <a:t>Пилот установа КБЦ</a:t>
                      </a:r>
                      <a:endParaRPr lang="sr-Cyrl-RS" sz="15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500" u="none" strike="noStrike" dirty="0">
                          <a:effectLst/>
                        </a:rPr>
                        <a:t>КБЦ Република Хрватска</a:t>
                      </a:r>
                      <a:endParaRPr lang="sr-Cyrl-R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/>
                </a:tc>
                <a:extLst>
                  <a:ext uri="{0D108BD9-81ED-4DB2-BD59-A6C34878D82A}">
                    <a16:rowId xmlns:a16="http://schemas.microsoft.com/office/drawing/2014/main" val="230217650"/>
                  </a:ext>
                </a:extLst>
              </a:tr>
              <a:tr h="5979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J62B Малигна болест дојке, без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F42B Поремећаји циркулације, без АИМ, са инвазивном дијагностиком на срцу, без врло тешких или тешких КК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extLst>
                  <a:ext uri="{0D108BD9-81ED-4DB2-BD59-A6C34878D82A}">
                    <a16:rowId xmlns:a16="http://schemas.microsoft.com/office/drawing/2014/main" val="2155000916"/>
                  </a:ext>
                </a:extLst>
              </a:tr>
              <a:tr h="423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E71B Неоплазме респираторног система, без врло тешких КК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J11Z Остале процедуре на кожи, поткожном ткиву и дојци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extLst>
                  <a:ext uri="{0D108BD9-81ED-4DB2-BD59-A6C34878D82A}">
                    <a16:rowId xmlns:a16="http://schemas.microsoft.com/office/drawing/2014/main" val="1409583446"/>
                  </a:ext>
                </a:extLst>
              </a:tr>
              <a:tr h="5979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G60B Малигнитет дигестивног система,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E62B Инфекције или запаљења респираторног система, са тешким или умерено тешким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extLst>
                  <a:ext uri="{0D108BD9-81ED-4DB2-BD59-A6C34878D82A}">
                    <a16:rowId xmlns:a16="http://schemas.microsoft.com/office/drawing/2014/main" val="112658074"/>
                  </a:ext>
                </a:extLst>
              </a:tr>
              <a:tr h="6631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J11Z Остале процедуре на кожи, поткожном ткиву и дојци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H08B </a:t>
                      </a:r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Лапароскопска холецистектомија без затворених испитивања проходности 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ductus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choledocus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-a </a:t>
                      </a:r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без врло тешких и тешких КК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extLst>
                  <a:ext uri="{0D108BD9-81ED-4DB2-BD59-A6C34878D82A}">
                    <a16:rowId xmlns:a16="http://schemas.microsoft.com/office/drawing/2014/main" val="3240479709"/>
                  </a:ext>
                </a:extLst>
              </a:tr>
              <a:tr h="5979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R61B Лимфом и неакутна леукемија,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I10B Остале процедуре на леђима и врату,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extLst>
                  <a:ext uri="{0D108BD9-81ED-4DB2-BD59-A6C34878D82A}">
                    <a16:rowId xmlns:a16="http://schemas.microsoft.com/office/drawing/2014/main" val="3011311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0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83591"/>
              </p:ext>
            </p:extLst>
          </p:nvPr>
        </p:nvGraphicFramePr>
        <p:xfrm>
          <a:off x="848413" y="1835052"/>
          <a:ext cx="10435473" cy="399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913">
                  <a:extLst>
                    <a:ext uri="{9D8B030D-6E8A-4147-A177-3AD203B41FA5}">
                      <a16:colId xmlns:a16="http://schemas.microsoft.com/office/drawing/2014/main" val="1040513377"/>
                    </a:ext>
                  </a:extLst>
                </a:gridCol>
                <a:gridCol w="4589405">
                  <a:extLst>
                    <a:ext uri="{9D8B030D-6E8A-4147-A177-3AD203B41FA5}">
                      <a16:colId xmlns:a16="http://schemas.microsoft.com/office/drawing/2014/main" val="2985597127"/>
                    </a:ext>
                  </a:extLst>
                </a:gridCol>
                <a:gridCol w="5384155">
                  <a:extLst>
                    <a:ext uri="{9D8B030D-6E8A-4147-A177-3AD203B41FA5}">
                      <a16:colId xmlns:a16="http://schemas.microsoft.com/office/drawing/2014/main" val="1702356267"/>
                    </a:ext>
                  </a:extLst>
                </a:gridCol>
              </a:tblGrid>
              <a:tr h="464143">
                <a:tc>
                  <a:txBody>
                    <a:bodyPr/>
                    <a:lstStyle/>
                    <a:p>
                      <a:pPr algn="ctr" rtl="0" fontAlgn="ctr"/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ОБ Зрењанин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Опште болнице - Република Хрватска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extLst>
                  <a:ext uri="{0D108BD9-81ED-4DB2-BD59-A6C34878D82A}">
                    <a16:rowId xmlns:a16="http://schemas.microsoft.com/office/drawing/2014/main" val="1151660847"/>
                  </a:ext>
                </a:extLst>
              </a:tr>
              <a:tr h="464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R63Z </a:t>
                      </a:r>
                      <a:r>
                        <a:rPr lang="sr-Cyrl-RS" sz="1600" u="none" strike="noStrike" dirty="0">
                          <a:effectLst/>
                        </a:rPr>
                        <a:t>Хемотерапија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O60B Вагинални порођај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extLst>
                  <a:ext uri="{0D108BD9-81ED-4DB2-BD59-A6C34878D82A}">
                    <a16:rowId xmlns:a16="http://schemas.microsoft.com/office/drawing/2014/main" val="327904868"/>
                  </a:ext>
                </a:extLst>
              </a:tr>
              <a:tr h="743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O60Z </a:t>
                      </a:r>
                      <a:r>
                        <a:rPr lang="sr-Cyrl-RS" sz="1600" u="none" strike="noStrike" dirty="0">
                          <a:effectLst/>
                        </a:rPr>
                        <a:t>Вагинални порођај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E62B Инфекције или запаљења респираторног система, са тешким или умерено тешким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extLst>
                  <a:ext uri="{0D108BD9-81ED-4DB2-BD59-A6C34878D82A}">
                    <a16:rowId xmlns:a16="http://schemas.microsoft.com/office/drawing/2014/main" val="1706888343"/>
                  </a:ext>
                </a:extLst>
              </a:tr>
              <a:tr h="799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P67C Новорођенче, тежина на пријему &gt; 2499 грама, без значајних оперативних поступака са осталим тешкоћама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C16A </a:t>
                      </a:r>
                      <a:r>
                        <a:rPr lang="sr-Cyrl-RS" sz="1600" u="none" strike="noStrike" dirty="0">
                          <a:effectLst/>
                        </a:rPr>
                        <a:t>Процедуре на сочиву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extLst>
                  <a:ext uri="{0D108BD9-81ED-4DB2-BD59-A6C34878D82A}">
                    <a16:rowId xmlns:a16="http://schemas.microsoft.com/office/drawing/2014/main" val="3754810148"/>
                  </a:ext>
                </a:extLst>
              </a:tr>
              <a:tr h="904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N09Z Конизација, поступци на вагини, цервиксу (грлићу материце) и вулви (стидници)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H08B </a:t>
                      </a:r>
                      <a:r>
                        <a:rPr lang="sr-Cyrl-RS" sz="1600" u="none" strike="noStrike" dirty="0">
                          <a:effectLst/>
                        </a:rPr>
                        <a:t>Лапароскопска холецистектомија без затворених испитивања проходности </a:t>
                      </a:r>
                      <a:r>
                        <a:rPr lang="en-US" sz="1600" u="none" strike="noStrike" dirty="0">
                          <a:effectLst/>
                        </a:rPr>
                        <a:t>ductus </a:t>
                      </a:r>
                      <a:r>
                        <a:rPr lang="en-US" sz="1600" u="none" strike="noStrike" dirty="0" err="1">
                          <a:effectLst/>
                        </a:rPr>
                        <a:t>choledocus</a:t>
                      </a:r>
                      <a:r>
                        <a:rPr lang="en-US" sz="1600" u="none" strike="noStrike" dirty="0">
                          <a:effectLst/>
                        </a:rPr>
                        <a:t>-a </a:t>
                      </a:r>
                      <a:r>
                        <a:rPr lang="sr-Cyrl-RS" sz="1600" u="none" strike="noStrike" dirty="0">
                          <a:effectLst/>
                        </a:rPr>
                        <a:t>без врло тешких и тешких КК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extLst>
                  <a:ext uri="{0D108BD9-81ED-4DB2-BD59-A6C34878D82A}">
                    <a16:rowId xmlns:a16="http://schemas.microsoft.com/office/drawing/2014/main" val="399456134"/>
                  </a:ext>
                </a:extLst>
              </a:tr>
              <a:tr h="617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G60B Малигнитет дигестивног система, без врло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 G09Z Поступци због ингвиналне и феморалне херније, </a:t>
                      </a:r>
                      <a:r>
                        <a:rPr lang="ru-RU" sz="1600" u="none" strike="noStrike" dirty="0" smtClean="0">
                          <a:effectLst/>
                        </a:rPr>
                        <a:t>доба </a:t>
                      </a:r>
                      <a:r>
                        <a:rPr lang="ru-RU" sz="1600" u="none" strike="noStrike" dirty="0">
                          <a:effectLst/>
                        </a:rPr>
                        <a:t>&gt; 0 година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3" marR="3413" marT="3413" marB="0"/>
                </a:tc>
                <a:extLst>
                  <a:ext uri="{0D108BD9-81ED-4DB2-BD59-A6C34878D82A}">
                    <a16:rowId xmlns:a16="http://schemas.microsoft.com/office/drawing/2014/main" val="4013751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92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1850" y="365126"/>
            <a:ext cx="10691950" cy="601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Најчешће ДСГ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620227"/>
              </p:ext>
            </p:extLst>
          </p:nvPr>
        </p:nvGraphicFramePr>
        <p:xfrm>
          <a:off x="661850" y="1473732"/>
          <a:ext cx="10810571" cy="423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66">
                  <a:extLst>
                    <a:ext uri="{9D8B030D-6E8A-4147-A177-3AD203B41FA5}">
                      <a16:colId xmlns:a16="http://schemas.microsoft.com/office/drawing/2014/main" val="2139492587"/>
                    </a:ext>
                  </a:extLst>
                </a:gridCol>
                <a:gridCol w="4939647">
                  <a:extLst>
                    <a:ext uri="{9D8B030D-6E8A-4147-A177-3AD203B41FA5}">
                      <a16:colId xmlns:a16="http://schemas.microsoft.com/office/drawing/2014/main" val="2672032808"/>
                    </a:ext>
                  </a:extLst>
                </a:gridCol>
                <a:gridCol w="5401558">
                  <a:extLst>
                    <a:ext uri="{9D8B030D-6E8A-4147-A177-3AD203B41FA5}">
                      <a16:colId xmlns:a16="http://schemas.microsoft.com/office/drawing/2014/main" val="2933943790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algn="ctr" rtl="0" fontAlgn="ctr"/>
                      <a:endParaRPr lang="sr-Cyrl-R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ОБ Лесковац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600" u="none" strike="noStrike" dirty="0">
                          <a:effectLst/>
                        </a:rPr>
                        <a:t>Опште болнице - Република Хрватска</a:t>
                      </a:r>
                      <a:endParaRPr lang="sr-Cyrl-R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7528887"/>
                  </a:ext>
                </a:extLst>
              </a:tr>
              <a:tr h="7320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L61Z </a:t>
                      </a:r>
                      <a:r>
                        <a:rPr lang="sr-Cyrl-RS" sz="1600" u="none" strike="noStrike" dirty="0">
                          <a:effectLst/>
                        </a:rPr>
                        <a:t>Хемодијализа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O60B Вагинални порођај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6257779"/>
                  </a:ext>
                </a:extLst>
              </a:tr>
              <a:tr h="779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O60Z </a:t>
                      </a:r>
                      <a:r>
                        <a:rPr lang="sr-Cyrl-RS" sz="1600" u="none" strike="noStrike" dirty="0">
                          <a:effectLst/>
                        </a:rPr>
                        <a:t>Вагинални порођај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E62B Инфекције или запаљења респираторног система, са тешким или умерено тешким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41823335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F67B Хипертензија,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C16A </a:t>
                      </a:r>
                      <a:r>
                        <a:rPr lang="sr-Cyrl-RS" sz="1600" u="none" strike="noStrike" dirty="0">
                          <a:effectLst/>
                        </a:rPr>
                        <a:t>Процедуре на сочиву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815738829"/>
                  </a:ext>
                </a:extLst>
              </a:tr>
              <a:tr h="9270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O01B Порођај царским резом,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600" u="none" strike="noStrike" dirty="0">
                          <a:effectLst/>
                        </a:rPr>
                        <a:t>H08B </a:t>
                      </a:r>
                      <a:r>
                        <a:rPr lang="sr-Cyrl-RS" sz="1600" u="none" strike="noStrike" dirty="0">
                          <a:effectLst/>
                        </a:rPr>
                        <a:t>Лапароскопска холецистектомија без затворених испитивања проходности </a:t>
                      </a:r>
                      <a:r>
                        <a:rPr lang="en-US" sz="1600" u="none" strike="noStrike" dirty="0">
                          <a:effectLst/>
                        </a:rPr>
                        <a:t>ductus </a:t>
                      </a:r>
                      <a:r>
                        <a:rPr lang="en-US" sz="1600" u="none" strike="noStrike" dirty="0" err="1">
                          <a:effectLst/>
                        </a:rPr>
                        <a:t>choledocus</a:t>
                      </a:r>
                      <a:r>
                        <a:rPr lang="en-US" sz="1600" u="none" strike="noStrike" dirty="0">
                          <a:effectLst/>
                        </a:rPr>
                        <a:t>-a </a:t>
                      </a:r>
                      <a:r>
                        <a:rPr lang="sr-Cyrl-RS" sz="1600" u="none" strike="noStrike" dirty="0">
                          <a:effectLst/>
                        </a:rPr>
                        <a:t>без врло тешких и тешких КК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46338583"/>
                  </a:ext>
                </a:extLst>
              </a:tr>
              <a:tr h="6836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F76B Аритмија, срчани застој и поремећаји проводљивости, без врло тешких или тешких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</a:rPr>
                        <a:t> G09Z Поступци због ингвиналне и феморалне херније, </a:t>
                      </a:r>
                      <a:r>
                        <a:rPr lang="ru-RU" sz="1600" u="none" strike="noStrike" dirty="0" smtClean="0">
                          <a:effectLst/>
                        </a:rPr>
                        <a:t>доба </a:t>
                      </a:r>
                      <a:r>
                        <a:rPr lang="ru-RU" sz="1600" u="none" strike="noStrike" dirty="0">
                          <a:effectLst/>
                        </a:rPr>
                        <a:t>&gt; 0 година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436986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74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aliza grupisanih podataka - pilot zdravstvene ustanove jul 2017" id="{5EAAABE6-575E-43AC-9905-CB8B8CE08698}" vid="{0FDCFF17-605E-442A-AF56-6C2D19B0D7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Analiza grupisanih podataka - pilot zdravstvene ustanove jul 2017</Template>
  <TotalTime>945</TotalTime>
  <Words>2702</Words>
  <Application>Microsoft Office PowerPoint</Application>
  <PresentationFormat>Widescreen</PresentationFormat>
  <Paragraphs>625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Анализа груписаних података пилот здравствених установа – јул 2017.</vt:lpstr>
      <vt:lpstr>PowerPoint Presentation</vt:lpstr>
      <vt:lpstr>Број фактура</vt:lpstr>
      <vt:lpstr>Групе са грешком</vt:lpstr>
      <vt:lpstr>Оперативне процедуре неповезане са основним узроком хоспитализације</vt:lpstr>
      <vt:lpstr>Најчешће ДСГ</vt:lpstr>
      <vt:lpstr>Најчешће ДСГ</vt:lpstr>
      <vt:lpstr>Најчешће ДСГ</vt:lpstr>
      <vt:lpstr>Најчешће ДСГ</vt:lpstr>
      <vt:lpstr>Најчешће ДСГ</vt:lpstr>
      <vt:lpstr>Најчешће ДСГ</vt:lpstr>
      <vt:lpstr>Најчешће ДСГ</vt:lpstr>
      <vt:lpstr>Најчешће ДСГ</vt:lpstr>
      <vt:lpstr>Најчешће ДСГ</vt:lpstr>
      <vt:lpstr>Најчешће ДСГ</vt:lpstr>
      <vt:lpstr>Најчешће ДСГ</vt:lpstr>
      <vt:lpstr>Института за онкологију Војводине</vt:lpstr>
      <vt:lpstr>ГАК Народни фронт</vt:lpstr>
      <vt:lpstr>Специјална болница за интерне болести Врњачка Бања</vt:lpstr>
      <vt:lpstr>Најчешће ДСГ у општим болницама и здравственом центру</vt:lpstr>
      <vt:lpstr>Најчешће главне дијагностичке категорије (ГДК)</vt:lpstr>
      <vt:lpstr>Просечна дужина хоспитализације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Дупле фактуре за истог пацијента за исту епизоду болничког лечења</vt:lpstr>
      <vt:lpstr>Отпуст у другу здравствену установу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Анализа груписаних података пилот здравствених установа – јул 2017.</dc:title>
  <dc:creator>Biljana Trivic Ivanovic</dc:creator>
  <cp:lastModifiedBy>Biljana Trivic Ivanovic</cp:lastModifiedBy>
  <cp:revision>41</cp:revision>
  <cp:lastPrinted>2017-08-30T07:42:48Z</cp:lastPrinted>
  <dcterms:created xsi:type="dcterms:W3CDTF">2017-09-04T07:29:42Z</dcterms:created>
  <dcterms:modified xsi:type="dcterms:W3CDTF">2017-09-18T09:58:23Z</dcterms:modified>
</cp:coreProperties>
</file>